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  <p:sldMasterId id="2147483720" r:id="rId2"/>
    <p:sldMasterId id="2147483732" r:id="rId3"/>
  </p:sldMasterIdLst>
  <p:notesMasterIdLst>
    <p:notesMasterId r:id="rId40"/>
  </p:notesMasterIdLst>
  <p:sldIdLst>
    <p:sldId id="319" r:id="rId4"/>
    <p:sldId id="269" r:id="rId5"/>
    <p:sldId id="613" r:id="rId6"/>
    <p:sldId id="320" r:id="rId7"/>
    <p:sldId id="325" r:id="rId8"/>
    <p:sldId id="317" r:id="rId9"/>
    <p:sldId id="650" r:id="rId10"/>
    <p:sldId id="612" r:id="rId11"/>
    <p:sldId id="530" r:id="rId12"/>
    <p:sldId id="636" r:id="rId13"/>
    <p:sldId id="644" r:id="rId14"/>
    <p:sldId id="271" r:id="rId15"/>
    <p:sldId id="326" r:id="rId16"/>
    <p:sldId id="272" r:id="rId17"/>
    <p:sldId id="273" r:id="rId18"/>
    <p:sldId id="274" r:id="rId19"/>
    <p:sldId id="318" r:id="rId20"/>
    <p:sldId id="649" r:id="rId21"/>
    <p:sldId id="265" r:id="rId22"/>
    <p:sldId id="637" r:id="rId23"/>
    <p:sldId id="634" r:id="rId24"/>
    <p:sldId id="614" r:id="rId25"/>
    <p:sldId id="262" r:id="rId26"/>
    <p:sldId id="263" r:id="rId27"/>
    <p:sldId id="264" r:id="rId28"/>
    <p:sldId id="647" r:id="rId29"/>
    <p:sldId id="266" r:id="rId30"/>
    <p:sldId id="267" r:id="rId31"/>
    <p:sldId id="268" r:id="rId32"/>
    <p:sldId id="648" r:id="rId33"/>
    <p:sldId id="646" r:id="rId34"/>
    <p:sldId id="324" r:id="rId35"/>
    <p:sldId id="321" r:id="rId36"/>
    <p:sldId id="257" r:id="rId37"/>
    <p:sldId id="322" r:id="rId38"/>
    <p:sldId id="323" r:id="rId3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534" autoAdjust="0"/>
    <p:restoredTop sz="88506" autoAdjust="0"/>
  </p:normalViewPr>
  <p:slideViewPr>
    <p:cSldViewPr snapToGrid="0">
      <p:cViewPr varScale="1">
        <p:scale>
          <a:sx n="66" d="100"/>
          <a:sy n="66" d="100"/>
        </p:scale>
        <p:origin x="639" y="2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viewProps" Target="view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theme" Target="theme/theme1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05126E-C1D3-439E-B318-28E537DF7368}" type="datetimeFigureOut">
              <a:rPr lang="en-US" smtClean="0"/>
              <a:t>3/16/2019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DA6506-614F-47BC-A92E-ACCD60FD8B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99233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What</a:t>
            </a:r>
            <a:r>
              <a:rPr lang="en-CA" baseline="0" dirty="0"/>
              <a:t> does stationary mean – statistics are invariant over time. </a:t>
            </a:r>
          </a:p>
          <a:p>
            <a:r>
              <a:rPr lang="en-CA" baseline="0" dirty="0"/>
              <a:t> - how do we analyze it?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564591-1385-794E-9A06-179E63508BD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4649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E238F2D-3BB1-C543-B0E1-AC65AA4369C8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-112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-112" charset="0"/>
              <a:ea typeface="+mn-ea"/>
              <a:cs typeface="+mn-cs"/>
            </a:endParaRPr>
          </a:p>
        </p:txBody>
      </p:sp>
      <p:sp>
        <p:nvSpPr>
          <p:cNvPr id="32771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51914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2AD3C7A-736C-D142-853A-151EAB0A3E5F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-112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-112" charset="0"/>
              <a:ea typeface="+mn-ea"/>
              <a:cs typeface="+mn-cs"/>
            </a:endParaRPr>
          </a:p>
        </p:txBody>
      </p:sp>
      <p:sp>
        <p:nvSpPr>
          <p:cNvPr id="71683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94587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A6506-614F-47BC-A92E-ACCD60FD8BD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2471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A6506-614F-47BC-A92E-ACCD60FD8BDD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982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A6506-614F-47BC-A92E-ACCD60FD8BDD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2783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A6506-614F-47BC-A92E-ACCD60FD8BDD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0807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A6506-614F-47BC-A92E-ACCD60FD8BD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596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E297213-11E0-D842-958A-840A5C7DD53D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-112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-112" charset="0"/>
              <a:ea typeface="+mn-ea"/>
              <a:cs typeface="+mn-cs"/>
            </a:endParaRPr>
          </a:p>
        </p:txBody>
      </p:sp>
      <p:sp>
        <p:nvSpPr>
          <p:cNvPr id="18435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rtl="0"/>
            <a:r>
              <a:rPr lang="en-US" sz="1200" kern="1200" baseline="0" dirty="0">
                <a:solidFill>
                  <a:schemeClr val="tx1"/>
                </a:solidFill>
                <a:latin typeface="Times New Roman" pitchFamily="-112" charset="0"/>
                <a:ea typeface="ＭＳ Ｐゴシック" pitchFamily="-112" charset="-128"/>
                <a:cs typeface="ＭＳ Ｐゴシック" pitchFamily="-112" charset="-128"/>
              </a:rPr>
              <a:t>© S. J. Luck. All Rights Reserved. May be used for nonprofit educational purposes if this copyright notice is included. Permission must be obtained from the copyright </a:t>
            </a:r>
            <a:r>
              <a:rPr lang="en-US" sz="1200" kern="1200" baseline="0" dirty="0" err="1">
                <a:solidFill>
                  <a:schemeClr val="tx1"/>
                </a:solidFill>
                <a:latin typeface="Times New Roman" pitchFamily="-112" charset="0"/>
                <a:ea typeface="ＭＳ Ｐゴシック" pitchFamily="-112" charset="-128"/>
                <a:cs typeface="ＭＳ Ｐゴシック" pitchFamily="-112" charset="-128"/>
              </a:rPr>
              <a:t>holder(s</a:t>
            </a:r>
            <a:r>
              <a:rPr lang="en-US" sz="1200" kern="1200" baseline="0" dirty="0">
                <a:solidFill>
                  <a:schemeClr val="tx1"/>
                </a:solidFill>
                <a:latin typeface="Times New Roman" pitchFamily="-112" charset="0"/>
                <a:ea typeface="ＭＳ Ｐゴシック" pitchFamily="-112" charset="-128"/>
                <a:cs typeface="ＭＳ Ｐゴシック" pitchFamily="-112" charset="-128"/>
              </a:rPr>
              <a:t>) for any other use.</a:t>
            </a:r>
          </a:p>
        </p:txBody>
      </p:sp>
    </p:spTree>
    <p:extLst>
      <p:ext uri="{BB962C8B-B14F-4D97-AF65-F5344CB8AC3E}">
        <p14:creationId xmlns:p14="http://schemas.microsoft.com/office/powerpoint/2010/main" val="35062204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D271C70-E736-EC4E-B615-A6C969AB8637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-112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-112" charset="0"/>
              <a:ea typeface="+mn-ea"/>
              <a:cs typeface="+mn-cs"/>
            </a:endParaRPr>
          </a:p>
        </p:txBody>
      </p:sp>
      <p:sp>
        <p:nvSpPr>
          <p:cNvPr id="20483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rtl="0"/>
            <a:endParaRPr lang="en-US" sz="1200" kern="1200" baseline="0" dirty="0">
              <a:solidFill>
                <a:schemeClr val="tx1"/>
              </a:solidFill>
              <a:latin typeface="Times New Roman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528535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380F55E-2FE5-6543-A4D7-7983F36D90B8}" type="slidenum">
              <a:rPr lang="en-US"/>
              <a:pPr/>
              <a:t>10</a:t>
            </a:fld>
            <a:endParaRPr lang="en-US"/>
          </a:p>
        </p:txBody>
      </p:sp>
      <p:sp>
        <p:nvSpPr>
          <p:cNvPr id="22531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200" kern="1200" baseline="0" dirty="0">
              <a:solidFill>
                <a:schemeClr val="tx1"/>
              </a:solidFill>
              <a:latin typeface="Times New Roman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956060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380F55E-2FE5-6543-A4D7-7983F36D90B8}" type="slidenum">
              <a:rPr lang="en-US"/>
              <a:pPr/>
              <a:t>11</a:t>
            </a:fld>
            <a:endParaRPr lang="en-US"/>
          </a:p>
        </p:txBody>
      </p:sp>
      <p:sp>
        <p:nvSpPr>
          <p:cNvPr id="22531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200" kern="1200" baseline="0" dirty="0">
              <a:solidFill>
                <a:schemeClr val="tx1"/>
              </a:solidFill>
              <a:latin typeface="Times New Roman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789369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What</a:t>
            </a:r>
            <a:r>
              <a:rPr lang="en-CA" baseline="0" dirty="0"/>
              <a:t> does stationary mean – statistics are invariant over time. </a:t>
            </a:r>
          </a:p>
          <a:p>
            <a:r>
              <a:rPr lang="en-CA" baseline="0" dirty="0"/>
              <a:t> - how do we analyze it?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564591-1385-794E-9A06-179E63508BD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176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First, lets make a signal that is the sum of two sinusoids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564591-1385-794E-9A06-179E63508BD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6915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E238F2D-3BB1-C543-B0E1-AC65AA4369C8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-112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-112" charset="0"/>
              <a:ea typeface="+mn-ea"/>
              <a:cs typeface="+mn-cs"/>
            </a:endParaRPr>
          </a:p>
        </p:txBody>
      </p:sp>
      <p:sp>
        <p:nvSpPr>
          <p:cNvPr id="32771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2163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 flipV="1">
            <a:off x="7213577" y="3810001"/>
            <a:ext cx="4978425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24" name="Rectangle 23"/>
          <p:cNvSpPr/>
          <p:nvPr/>
        </p:nvSpPr>
        <p:spPr>
          <a:xfrm flipV="1">
            <a:off x="7213601" y="3897010"/>
            <a:ext cx="4978401" cy="192024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25" name="Rectangle 24"/>
          <p:cNvSpPr/>
          <p:nvPr/>
        </p:nvSpPr>
        <p:spPr>
          <a:xfrm flipV="1">
            <a:off x="7213601" y="4115167"/>
            <a:ext cx="4978401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26" name="Rectangle 25"/>
          <p:cNvSpPr/>
          <p:nvPr/>
        </p:nvSpPr>
        <p:spPr>
          <a:xfrm flipV="1">
            <a:off x="7213600" y="4164403"/>
            <a:ext cx="2621280" cy="18288"/>
          </a:xfrm>
          <a:prstGeom prst="rect">
            <a:avLst/>
          </a:prstGeom>
          <a:solidFill>
            <a:schemeClr val="accent2">
              <a:alpha val="6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27" name="Rectangle 26"/>
          <p:cNvSpPr/>
          <p:nvPr/>
        </p:nvSpPr>
        <p:spPr>
          <a:xfrm flipV="1">
            <a:off x="7213600" y="4199572"/>
            <a:ext cx="2621280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 useBgFill="1">
        <p:nvSpPr>
          <p:cNvPr id="30" name="Rounded Rectangle 29"/>
          <p:cNvSpPr/>
          <p:nvPr/>
        </p:nvSpPr>
        <p:spPr bwMode="white">
          <a:xfrm>
            <a:off x="7213600" y="3962400"/>
            <a:ext cx="408432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 useBgFill="1">
        <p:nvSpPr>
          <p:cNvPr id="31" name="Rounded Rectangle 30"/>
          <p:cNvSpPr/>
          <p:nvPr/>
        </p:nvSpPr>
        <p:spPr bwMode="white">
          <a:xfrm>
            <a:off x="9835343" y="4060983"/>
            <a:ext cx="21336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7" name="Rectangle 6"/>
          <p:cNvSpPr/>
          <p:nvPr/>
        </p:nvSpPr>
        <p:spPr>
          <a:xfrm>
            <a:off x="1" y="3649662"/>
            <a:ext cx="12192000" cy="244170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0" name="Rectangle 9"/>
          <p:cNvSpPr/>
          <p:nvPr/>
        </p:nvSpPr>
        <p:spPr>
          <a:xfrm>
            <a:off x="1" y="3675528"/>
            <a:ext cx="12192001" cy="14067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1" name="Rectangle 10"/>
          <p:cNvSpPr/>
          <p:nvPr/>
        </p:nvSpPr>
        <p:spPr>
          <a:xfrm flipV="1">
            <a:off x="8552068" y="3643090"/>
            <a:ext cx="3639933" cy="2484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9" name="Rectangle 18"/>
          <p:cNvSpPr/>
          <p:nvPr/>
        </p:nvSpPr>
        <p:spPr>
          <a:xfrm>
            <a:off x="0" y="0"/>
            <a:ext cx="12192000" cy="3701700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609600" y="2401888"/>
            <a:ext cx="11277600" cy="1470025"/>
          </a:xfrm>
        </p:spPr>
        <p:txBody>
          <a:bodyPr anchor="b"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609600" y="3899938"/>
            <a:ext cx="6604000" cy="1752600"/>
          </a:xfrm>
        </p:spPr>
        <p:txBody>
          <a:bodyPr/>
          <a:lstStyle>
            <a:lvl1pPr marL="64008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8940800" y="4206240"/>
            <a:ext cx="1280160" cy="457200"/>
          </a:xfrm>
        </p:spPr>
        <p:txBody>
          <a:bodyPr/>
          <a:lstStyle/>
          <a:p>
            <a:fld id="{1F0E33B4-5C83-42FD-B733-F892A99D9204}" type="datetimeFigureOut">
              <a:rPr lang="en-US" smtClean="0"/>
              <a:t>3/16/2019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7213600" y="4205288"/>
            <a:ext cx="1727200" cy="457200"/>
          </a:xfrm>
        </p:spPr>
        <p:txBody>
          <a:bodyPr/>
          <a:lstStyle/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11093451" y="1136"/>
            <a:ext cx="996949" cy="365760"/>
          </a:xfrm>
        </p:spPr>
        <p:txBody>
          <a:bodyPr/>
          <a:lstStyle>
            <a:lvl1pPr algn="r">
              <a:defRPr sz="1800">
                <a:solidFill>
                  <a:schemeClr val="bg1"/>
                </a:solidFill>
              </a:defRPr>
            </a:lvl1pPr>
          </a:lstStyle>
          <a:p>
            <a:fld id="{ACB0FC83-2FE1-461F-9C39-521C7772A9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795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E33B4-5C83-42FD-B733-F892A99D9204}" type="datetimeFigureOut">
              <a:rPr lang="en-US" smtClean="0"/>
              <a:t>3/16/2019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0FC83-2FE1-461F-9C39-521C7772A9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555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1143000"/>
            <a:ext cx="2540000" cy="5486400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1143000"/>
            <a:ext cx="8331200" cy="5486400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E33B4-5C83-42FD-B733-F892A99D9204}" type="datetimeFigureOut">
              <a:rPr lang="en-US" smtClean="0"/>
              <a:t>3/16/2019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0FC83-2FE1-461F-9C39-521C7772A9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866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E33B4-5C83-42FD-B733-F892A99D9204}" type="datetimeFigureOut">
              <a:rPr lang="en-US" smtClean="0"/>
              <a:t>3/16/2019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0FC83-2FE1-461F-9C39-521C7772A9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208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E33B4-5C83-42FD-B733-F892A99D9204}" type="datetimeFigureOut">
              <a:rPr lang="en-US" smtClean="0"/>
              <a:t>3/16/2019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0FC83-2FE1-461F-9C39-521C7772A9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297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E33B4-5C83-42FD-B733-F892A99D9204}" type="datetimeFigureOut">
              <a:rPr lang="en-US" smtClean="0"/>
              <a:t>3/16/2019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0FC83-2FE1-461F-9C39-521C7772A9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2326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E33B4-5C83-42FD-B733-F892A99D9204}" type="datetimeFigureOut">
              <a:rPr lang="en-US" smtClean="0"/>
              <a:t>3/16/2019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0FC83-2FE1-461F-9C39-521C7772A9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037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E33B4-5C83-42FD-B733-F892A99D9204}" type="datetimeFigureOut">
              <a:rPr lang="en-US" smtClean="0"/>
              <a:t>3/16/2019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0FC83-2FE1-461F-9C39-521C7772A9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650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E33B4-5C83-42FD-B733-F892A99D9204}" type="datetimeFigureOut">
              <a:rPr lang="en-US" smtClean="0"/>
              <a:t>3/16/2019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0FC83-2FE1-461F-9C39-521C7772A9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817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E33B4-5C83-42FD-B733-F892A99D9204}" type="datetimeFigureOut">
              <a:rPr lang="en-US" smtClean="0"/>
              <a:t>3/16/2019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0FC83-2FE1-461F-9C39-521C7772A9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185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E33B4-5C83-42FD-B733-F892A99D9204}" type="datetimeFigureOut">
              <a:rPr lang="en-US" smtClean="0"/>
              <a:t>3/16/2019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0FC83-2FE1-461F-9C39-521C7772A9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5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E33B4-5C83-42FD-B733-F892A99D9204}" type="datetimeFigureOut">
              <a:rPr lang="en-US" smtClean="0"/>
              <a:t>3/16/2019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0FC83-2FE1-461F-9C39-521C7772A9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036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E33B4-5C83-42FD-B733-F892A99D9204}" type="datetimeFigureOut">
              <a:rPr lang="en-US" smtClean="0"/>
              <a:t>3/16/2019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0FC83-2FE1-461F-9C39-521C7772A9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217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E33B4-5C83-42FD-B733-F892A99D9204}" type="datetimeFigureOut">
              <a:rPr lang="en-US" smtClean="0"/>
              <a:t>3/16/2019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0FC83-2FE1-461F-9C39-521C7772A9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596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E33B4-5C83-42FD-B733-F892A99D9204}" type="datetimeFigureOut">
              <a:rPr lang="en-US" smtClean="0"/>
              <a:t>3/16/2019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0FC83-2FE1-461F-9C39-521C7772A9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883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791" name="Rectangle 39"/>
          <p:cNvSpPr>
            <a:spLocks noGrp="1" noChangeArrowheads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Font typeface="Times" pitchFamily="-112" charset="0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330792" name="Rectangle 40"/>
          <p:cNvSpPr>
            <a:spLocks noGrp="1" noChangeArrowheads="1"/>
          </p:cNvSpPr>
          <p:nvPr>
            <p:ph type="ctrTitle"/>
          </p:nvPr>
        </p:nvSpPr>
        <p:spPr>
          <a:xfrm>
            <a:off x="914400" y="1768476"/>
            <a:ext cx="10363200" cy="1736725"/>
          </a:xfrm>
        </p:spPr>
        <p:txBody>
          <a:bodyPr anchor="b" anchorCtr="1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Box 42"/>
          <p:cNvSpPr txBox="1">
            <a:spLocks noChangeArrowheads="1"/>
          </p:cNvSpPr>
          <p:nvPr userDrawn="1"/>
        </p:nvSpPr>
        <p:spPr bwMode="auto">
          <a:xfrm>
            <a:off x="1320801" y="6248401"/>
            <a:ext cx="9809220" cy="577081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50" dirty="0"/>
              <a:t>All slides © S. J. Luck, except as indicated in the notes sections of individual slides</a:t>
            </a:r>
          </a:p>
          <a:p>
            <a:pPr algn="ctr"/>
            <a:r>
              <a:rPr lang="en-US" sz="1050" dirty="0"/>
              <a:t>Slides may be used for</a:t>
            </a:r>
            <a:r>
              <a:rPr lang="en-US" sz="1050" baseline="0" dirty="0"/>
              <a:t> nonprofit educational purposes</a:t>
            </a:r>
            <a:r>
              <a:rPr lang="en-US" sz="1050" dirty="0"/>
              <a:t> if this copyright notice is included, except as noted</a:t>
            </a:r>
            <a:endParaRPr lang="en-US" sz="1050" baseline="0" dirty="0"/>
          </a:p>
          <a:p>
            <a:pPr algn="ctr"/>
            <a:r>
              <a:rPr lang="en-US" sz="1050" baseline="0" dirty="0"/>
              <a:t>Permission must be obtained from the copyright </a:t>
            </a:r>
            <a:r>
              <a:rPr lang="en-US" sz="1050" baseline="0" dirty="0" err="1"/>
              <a:t>holder(s</a:t>
            </a:r>
            <a:r>
              <a:rPr lang="en-US" sz="1050" baseline="0" dirty="0"/>
              <a:t>) for any other use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73076244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4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4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415A7D5-7437-FB4B-B959-A990FF385D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79976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4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4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0D0017C-E5D6-1F48-8564-C451BA86B40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84432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3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4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4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11E520-1D24-B44B-9BC7-54BCA801F2D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6241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3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4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4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291F640-769A-B34D-9FAC-23364359D3F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57682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3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4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4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9C889C6-B37D-9D41-B866-EBD6B4F36B5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15215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4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4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D0D3B9D-7CE2-394A-A329-DB8EF634AB2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695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1981201"/>
            <a:ext cx="10363200" cy="1362075"/>
          </a:xfrm>
        </p:spPr>
        <p:txBody>
          <a:bodyPr anchor="b">
            <a:noAutofit/>
          </a:bodyPr>
          <a:lstStyle>
            <a:lvl1pPr algn="l">
              <a:buNone/>
              <a:defRPr sz="4300" b="1" cap="none" baseline="0">
                <a:ln w="12700">
                  <a:solidFill>
                    <a:schemeClr val="accent2">
                      <a:shade val="90000"/>
                      <a:satMod val="150000"/>
                    </a:schemeClr>
                  </a:solidFill>
                </a:ln>
                <a:solidFill>
                  <a:srgbClr val="FFFFFF"/>
                </a:solidFill>
                <a:effectLst>
                  <a:outerShdw blurRad="38100" dist="381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3367088"/>
            <a:ext cx="10363200" cy="1509712"/>
          </a:xfrm>
        </p:spPr>
        <p:txBody>
          <a:bodyPr anchor="t"/>
          <a:lstStyle>
            <a:lvl1pPr marL="45720" indent="0">
              <a:buNone/>
              <a:defRPr sz="2100" b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E33B4-5C83-42FD-B733-F892A99D9204}" type="datetimeFigureOut">
              <a:rPr lang="en-US" smtClean="0"/>
              <a:t>3/16/2019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0FC83-2FE1-461F-9C39-521C7772A9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860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4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4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2FB9F51-201C-574D-B241-C822F19514A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65916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4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4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82E2784-293E-B64E-B732-F4E5A1DADF7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73982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4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4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5AAEEC6-C262-8640-A377-4A4C0DFEA60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43428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7813"/>
            <a:ext cx="2743200" cy="58531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7813"/>
            <a:ext cx="8026400" cy="58531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4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4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6C9F117-E25B-C543-8276-7066F0BEFAA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35189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315107" y="173652"/>
            <a:ext cx="5561784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3/16/2019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729372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2249425"/>
            <a:ext cx="5384800" cy="4525963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2249425"/>
            <a:ext cx="5384800" cy="4525963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E33B4-5C83-42FD-B733-F892A99D9204}" type="datetimeFigureOut">
              <a:rPr lang="en-US" smtClean="0"/>
              <a:t>3/16/2019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0FC83-2FE1-461F-9C39-521C7772A9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90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0" y="1143000"/>
            <a:ext cx="11176000" cy="1069848"/>
          </a:xfrm>
        </p:spPr>
        <p:txBody>
          <a:bodyPr anchor="ctr"/>
          <a:lstStyle>
            <a:lvl1pPr>
              <a:defRPr sz="4000" b="0" i="0" cap="none" baseline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0" y="2244970"/>
            <a:ext cx="5388864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6294968" y="2244970"/>
            <a:ext cx="5389033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508000" y="2708519"/>
            <a:ext cx="5388864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1073" y="2708519"/>
            <a:ext cx="5389033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26" name="Date Placeholder 2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1F0E33B4-5C83-42FD-B733-F892A99D9204}" type="datetimeFigureOut">
              <a:rPr lang="en-US" smtClean="0"/>
              <a:t>3/16/2019</a:t>
            </a:fld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ACB0FC83-2FE1-461F-9C39-521C7772A92B}" type="slidenum">
              <a:rPr lang="en-US" smtClean="0"/>
              <a:t>‹#›</a:t>
            </a:fld>
            <a:endParaRPr lang="en-US"/>
          </a:p>
        </p:txBody>
      </p:sp>
      <p:sp>
        <p:nvSpPr>
          <p:cNvPr id="28" name="Footer Placeholder 2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207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43000"/>
            <a:ext cx="10972800" cy="1069848"/>
          </a:xfrm>
        </p:spPr>
        <p:txBody>
          <a:bodyPr anchor="ctr"/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778240" y="612648"/>
            <a:ext cx="1276352" cy="457200"/>
          </a:xfrm>
        </p:spPr>
        <p:txBody>
          <a:bodyPr/>
          <a:lstStyle/>
          <a:p>
            <a:fld id="{1F0E33B4-5C83-42FD-B733-F892A99D9204}" type="datetimeFigureOut">
              <a:rPr lang="en-US" smtClean="0"/>
              <a:t>3/16/2019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7010400" y="612648"/>
            <a:ext cx="1767840" cy="457200"/>
          </a:xfr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899648" y="2272"/>
            <a:ext cx="1016000" cy="365760"/>
          </a:xfrm>
        </p:spPr>
        <p:txBody>
          <a:bodyPr/>
          <a:lstStyle/>
          <a:p>
            <a:fld id="{ACB0FC83-2FE1-461F-9C39-521C7772A9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563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E33B4-5C83-42FD-B733-F892A99D9204}" type="datetimeFigureOut">
              <a:rPr lang="en-US" smtClean="0"/>
              <a:t>3/16/2019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0FC83-2FE1-461F-9C39-521C7772A9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513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37995" y="1101970"/>
            <a:ext cx="4511040" cy="877824"/>
          </a:xfrm>
        </p:spPr>
        <p:txBody>
          <a:bodyPr anchor="b"/>
          <a:lstStyle>
            <a:lvl1pPr algn="l">
              <a:buNone/>
              <a:defRPr sz="1800" b="1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7137995" y="2010727"/>
            <a:ext cx="4511040" cy="4617720"/>
          </a:xfrm>
        </p:spPr>
        <p:txBody>
          <a:bodyPr/>
          <a:lstStyle>
            <a:lvl1pPr marL="9144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203200" y="776287"/>
            <a:ext cx="6803136" cy="58521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E33B4-5C83-42FD-B733-F892A99D9204}" type="datetimeFigureOut">
              <a:rPr lang="en-US" smtClean="0"/>
              <a:t>3/16/2019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0FC83-2FE1-461F-9C39-521C7772A9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658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53913" y="1109161"/>
            <a:ext cx="782404" cy="4681637"/>
          </a:xfrm>
        </p:spPr>
        <p:txBody>
          <a:bodyPr vert="vert270" lIns="45720" tIns="0" rIns="45720" anchor="t"/>
          <a:lstStyle>
            <a:lvl1pPr algn="ctr">
              <a:buNone/>
              <a:defRPr sz="2000" b="1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38228" y="1143000"/>
            <a:ext cx="6096000" cy="4572000"/>
          </a:xfrm>
          <a:solidFill>
            <a:srgbClr val="EAEAEA"/>
          </a:solidFill>
          <a:ln w="50800">
            <a:solidFill>
              <a:srgbClr val="FFFFFF"/>
            </a:solidFill>
            <a:miter lim="800000"/>
          </a:ln>
          <a:effectLst>
            <a:outerShdw blurRad="57150" dist="31750" dir="4800000" algn="tl" rotWithShape="0">
              <a:srgbClr val="000000">
                <a:alpha val="2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2540">
            <a:bevelT w="25400" h="19050"/>
            <a:contourClr>
              <a:srgbClr val="AEAEAE"/>
            </a:contourClr>
          </a:sp3d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17924" y="3274309"/>
            <a:ext cx="3454400" cy="2516489"/>
          </a:xfrm>
        </p:spPr>
        <p:txBody>
          <a:bodyPr lIns="0" tIns="0" rIns="45720" anchor="t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3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E33B4-5C83-42FD-B733-F892A99D9204}" type="datetimeFigureOut">
              <a:rPr lang="en-US" smtClean="0"/>
              <a:t>3/16/2019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0FC83-2FE1-461F-9C39-521C7772A9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705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/>
        </p:nvSpPr>
        <p:spPr>
          <a:xfrm>
            <a:off x="1" y="366819"/>
            <a:ext cx="12192000" cy="84407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29" name="Rectangle 28"/>
          <p:cNvSpPr/>
          <p:nvPr/>
        </p:nvSpPr>
        <p:spPr>
          <a:xfrm>
            <a:off x="0" y="-1"/>
            <a:ext cx="12192000" cy="310663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30" name="Rectangle 29"/>
          <p:cNvSpPr/>
          <p:nvPr/>
        </p:nvSpPr>
        <p:spPr>
          <a:xfrm>
            <a:off x="1" y="308277"/>
            <a:ext cx="12192001" cy="91441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31" name="Rectangle 30"/>
          <p:cNvSpPr/>
          <p:nvPr/>
        </p:nvSpPr>
        <p:spPr>
          <a:xfrm flipV="1">
            <a:off x="7213577" y="360247"/>
            <a:ext cx="4978425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32" name="Rectangle 31"/>
          <p:cNvSpPr/>
          <p:nvPr/>
        </p:nvSpPr>
        <p:spPr>
          <a:xfrm flipV="1">
            <a:off x="7213601" y="440113"/>
            <a:ext cx="4978401" cy="180035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 useBgFill="1">
        <p:nvSpPr>
          <p:cNvPr id="33" name="Rounded Rectangle 32"/>
          <p:cNvSpPr/>
          <p:nvPr/>
        </p:nvSpPr>
        <p:spPr bwMode="white">
          <a:xfrm>
            <a:off x="7209785" y="497504"/>
            <a:ext cx="408432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 useBgFill="1">
        <p:nvSpPr>
          <p:cNvPr id="34" name="Rounded Rectangle 33"/>
          <p:cNvSpPr/>
          <p:nvPr/>
        </p:nvSpPr>
        <p:spPr bwMode="white">
          <a:xfrm>
            <a:off x="9831528" y="588943"/>
            <a:ext cx="21336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35" name="Rectangle 34"/>
          <p:cNvSpPr/>
          <p:nvPr/>
        </p:nvSpPr>
        <p:spPr bwMode="invGray">
          <a:xfrm>
            <a:off x="12113288" y="-2001"/>
            <a:ext cx="76835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36" name="Rectangle 35"/>
          <p:cNvSpPr/>
          <p:nvPr/>
        </p:nvSpPr>
        <p:spPr bwMode="invGray">
          <a:xfrm>
            <a:off x="12059308" y="-2001"/>
            <a:ext cx="36576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37" name="Rectangle 36"/>
          <p:cNvSpPr/>
          <p:nvPr/>
        </p:nvSpPr>
        <p:spPr bwMode="invGray">
          <a:xfrm>
            <a:off x="12033904" y="-2001"/>
            <a:ext cx="12192" cy="621792"/>
          </a:xfrm>
          <a:prstGeom prst="rect">
            <a:avLst/>
          </a:prstGeom>
          <a:solidFill>
            <a:srgbClr val="FFFFFF">
              <a:alpha val="6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38" name="Rectangle 37"/>
          <p:cNvSpPr/>
          <p:nvPr/>
        </p:nvSpPr>
        <p:spPr bwMode="invGray">
          <a:xfrm>
            <a:off x="11967231" y="-2001"/>
            <a:ext cx="36576" cy="621792"/>
          </a:xfrm>
          <a:prstGeom prst="rect">
            <a:avLst/>
          </a:prstGeom>
          <a:solidFill>
            <a:srgbClr val="FFFFFF">
              <a:alpha val="4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39" name="Rectangle 38"/>
          <p:cNvSpPr/>
          <p:nvPr/>
        </p:nvSpPr>
        <p:spPr bwMode="invGray">
          <a:xfrm>
            <a:off x="11887569" y="380"/>
            <a:ext cx="73152" cy="585216"/>
          </a:xfrm>
          <a:prstGeom prst="rect">
            <a:avLst/>
          </a:prstGeom>
          <a:solidFill>
            <a:srgbClr val="FFFFFF">
              <a:alpha val="2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40" name="Rectangle 39"/>
          <p:cNvSpPr/>
          <p:nvPr/>
        </p:nvSpPr>
        <p:spPr bwMode="invGray">
          <a:xfrm>
            <a:off x="11831300" y="380"/>
            <a:ext cx="12192" cy="585216"/>
          </a:xfrm>
          <a:prstGeom prst="rect">
            <a:avLst/>
          </a:prstGeom>
          <a:solidFill>
            <a:srgbClr val="FFFFFF">
              <a:alpha val="30196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609600" y="1143000"/>
            <a:ext cx="10972800" cy="10668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609600" y="2249424"/>
            <a:ext cx="10972800" cy="432511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8782048" y="612648"/>
            <a:ext cx="1276352" cy="45720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800">
                <a:solidFill>
                  <a:schemeClr val="accent2"/>
                </a:solidFill>
              </a:defRPr>
            </a:lvl1pPr>
          </a:lstStyle>
          <a:p>
            <a:fld id="{1F0E33B4-5C83-42FD-B733-F892A99D9204}" type="datetimeFigureOut">
              <a:rPr lang="en-US" smtClean="0"/>
              <a:t>3/16/2019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7010400" y="612648"/>
            <a:ext cx="1767840" cy="45720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800">
                <a:solidFill>
                  <a:schemeClr val="accent2"/>
                </a:solidFill>
              </a:defRPr>
            </a:lvl1pPr>
          </a:lstStyle>
          <a:p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10899648" y="2272"/>
            <a:ext cx="1016000" cy="365760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800">
                <a:solidFill>
                  <a:srgbClr val="FFFFFF"/>
                </a:solidFill>
              </a:defRPr>
            </a:lvl1pPr>
          </a:lstStyle>
          <a:p>
            <a:fld id="{ACB0FC83-2FE1-461F-9C39-521C7772A9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4600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65760" indent="-256032" algn="l" rtl="0" eaLnBrk="1" latinLnBrk="0" hangingPunct="1">
        <a:spcBef>
          <a:spcPts val="300"/>
        </a:spcBef>
        <a:buClr>
          <a:schemeClr val="accent3"/>
        </a:buClr>
        <a:buFont typeface="Georgia"/>
        <a:buChar char="•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58368" indent="-246888" algn="l" rtl="0" eaLnBrk="1" latinLnBrk="0" hangingPunct="1">
        <a:spcBef>
          <a:spcPts val="300"/>
        </a:spcBef>
        <a:buClr>
          <a:schemeClr val="accent2"/>
        </a:buClr>
        <a:buFont typeface="Georgia"/>
        <a:buChar char="▫"/>
        <a:defRPr kumimoji="0" sz="2600" kern="1200">
          <a:solidFill>
            <a:schemeClr val="accent2"/>
          </a:solidFill>
          <a:latin typeface="+mn-lt"/>
          <a:ea typeface="+mn-ea"/>
          <a:cs typeface="+mn-cs"/>
        </a:defRPr>
      </a:lvl2pPr>
      <a:lvl3pPr marL="923544" indent="-219456" algn="l" rtl="0" eaLnBrk="1" latinLnBrk="0" hangingPunct="1">
        <a:spcBef>
          <a:spcPts val="300"/>
        </a:spcBef>
        <a:buClr>
          <a:schemeClr val="accent1"/>
        </a:buClr>
        <a:buFont typeface="Wingdings 2"/>
        <a:buChar char=""/>
        <a:defRPr kumimoji="0" sz="24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179576" indent="-201168" algn="l" rtl="0" eaLnBrk="1" latinLnBrk="0" hangingPunct="1">
        <a:spcBef>
          <a:spcPts val="300"/>
        </a:spcBef>
        <a:buClr>
          <a:schemeClr val="accent1"/>
        </a:buClr>
        <a:buFont typeface="Wingdings 2"/>
        <a:buChar char=""/>
        <a:defRPr kumimoji="0" sz="22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389888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2000" kern="1200">
          <a:solidFill>
            <a:schemeClr val="accent3"/>
          </a:solidFill>
          <a:latin typeface="+mn-lt"/>
          <a:ea typeface="+mn-ea"/>
          <a:cs typeface="+mn-cs"/>
        </a:defRPr>
      </a:lvl5pPr>
      <a:lvl6pPr marL="1609344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1800" kern="1200">
          <a:solidFill>
            <a:schemeClr val="accent3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1600" kern="1200">
          <a:solidFill>
            <a:schemeClr val="accent3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◦"/>
        <a:defRPr kumimoji="0" sz="1500" kern="1200">
          <a:solidFill>
            <a:schemeClr val="accent3"/>
          </a:solidFill>
          <a:latin typeface="+mn-lt"/>
          <a:ea typeface="+mn-ea"/>
          <a:cs typeface="+mn-cs"/>
        </a:defRPr>
      </a:lvl8pPr>
      <a:lvl9pPr marL="2240280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◦"/>
        <a:defRPr kumimoji="0" sz="1400" kern="1200" baseline="0">
          <a:solidFill>
            <a:schemeClr val="accent3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0E33B4-5C83-42FD-B733-F892A99D9204}" type="datetimeFigureOut">
              <a:rPr lang="en-US" smtClean="0"/>
              <a:t>3/16/2019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B0FC83-2FE1-461F-9C39-521C7772A9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2458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765" name="Rectangle 37"/>
          <p:cNvSpPr>
            <a:spLocks noGrp="1" noChangeArrowheads="1"/>
          </p:cNvSpPr>
          <p:nvPr>
            <p:ph type="title"/>
          </p:nvPr>
        </p:nvSpPr>
        <p:spPr bwMode="black">
          <a:xfrm>
            <a:off x="609600" y="277813"/>
            <a:ext cx="109728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29766" name="Rectangle 38"/>
          <p:cNvSpPr>
            <a:spLocks noGrp="1" noChangeArrowheads="1"/>
          </p:cNvSpPr>
          <p:nvPr>
            <p:ph type="body" idx="1"/>
          </p:nvPr>
        </p:nvSpPr>
        <p:spPr bwMode="black">
          <a:xfrm>
            <a:off x="609600" y="1600201"/>
            <a:ext cx="10972800" cy="453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29767" name="Rectangle 39"/>
          <p:cNvSpPr>
            <a:spLocks noGrp="1" noChangeArrowheads="1"/>
          </p:cNvSpPr>
          <p:nvPr>
            <p:ph type="dt" sz="half" idx="2"/>
          </p:nvPr>
        </p:nvSpPr>
        <p:spPr bwMode="black">
          <a:xfrm>
            <a:off x="609600" y="6278563"/>
            <a:ext cx="2844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pitchFamily="-112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29768" name="Rectangle 40"/>
          <p:cNvSpPr>
            <a:spLocks noGrp="1" noChangeArrowheads="1"/>
          </p:cNvSpPr>
          <p:nvPr>
            <p:ph type="ftr" sz="quarter" idx="3"/>
          </p:nvPr>
        </p:nvSpPr>
        <p:spPr bwMode="black">
          <a:xfrm>
            <a:off x="4165600" y="6278563"/>
            <a:ext cx="3860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latin typeface="Arial" pitchFamily="-112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29769" name="Rectangle 41"/>
          <p:cNvSpPr>
            <a:spLocks noGrp="1" noChangeArrowheads="1"/>
          </p:cNvSpPr>
          <p:nvPr>
            <p:ph type="sldNum" sz="quarter" idx="4"/>
          </p:nvPr>
        </p:nvSpPr>
        <p:spPr bwMode="black">
          <a:xfrm>
            <a:off x="8737600" y="6278563"/>
            <a:ext cx="2844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pitchFamily="-112" charset="0"/>
              </a:defRPr>
            </a:lvl1pPr>
          </a:lstStyle>
          <a:p>
            <a:pPr>
              <a:defRPr/>
            </a:pPr>
            <a:fld id="{21B3E144-28F8-4A4F-B91D-06327B48A25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063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  <p:sldLayoutId id="2147483744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+mj-lt"/>
          <a:ea typeface="ＭＳ Ｐゴシック" pitchFamily="-112" charset="-128"/>
          <a:cs typeface="ＭＳ Ｐゴシック" pitchFamily="-112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Geneva" pitchFamily="-112" charset="0"/>
          <a:ea typeface="ＭＳ Ｐゴシック" pitchFamily="-112" charset="-128"/>
          <a:cs typeface="ＭＳ Ｐゴシック" pitchFamily="-112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Geneva" pitchFamily="-112" charset="0"/>
          <a:ea typeface="ＭＳ Ｐゴシック" pitchFamily="-112" charset="-128"/>
          <a:cs typeface="ＭＳ Ｐゴシック" pitchFamily="-112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Geneva" pitchFamily="-112" charset="0"/>
          <a:ea typeface="ＭＳ Ｐゴシック" pitchFamily="-112" charset="-128"/>
          <a:cs typeface="ＭＳ Ｐゴシック" pitchFamily="-112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Geneva" pitchFamily="-112" charset="0"/>
          <a:ea typeface="ＭＳ Ｐゴシック" pitchFamily="-112" charset="-128"/>
          <a:cs typeface="ＭＳ Ｐゴシック" pitchFamily="-112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Geneva" pitchFamily="-112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Geneva" pitchFamily="-112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Geneva" pitchFamily="-112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Geneva" pitchFamily="-112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SzPct val="125000"/>
        <a:buFont typeface="Times" pitchFamily="-112" charset="0"/>
        <a:buChar char="•"/>
        <a:defRPr sz="2400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+mn-lt"/>
          <a:ea typeface="ＭＳ Ｐゴシック" pitchFamily="-112" charset="-128"/>
          <a:cs typeface="ＭＳ Ｐゴシック" pitchFamily="-112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100000"/>
        <a:buChar char="-"/>
        <a:defRPr sz="2000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+mn-lt"/>
          <a:ea typeface="ＭＳ Ｐゴシック" pitchFamily="-112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SzPct val="65000"/>
        <a:buFont typeface="Times" pitchFamily="-112" charset="0"/>
        <a:buChar char="•"/>
        <a:defRPr sz="1600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+mn-lt"/>
          <a:ea typeface="ＭＳ Ｐゴシック" pitchFamily="-112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-112" charset="2"/>
        <a:buChar char="n"/>
        <a:defRPr sz="1400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+mn-lt"/>
          <a:ea typeface="ＭＳ Ｐゴシック" pitchFamily="-112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65000"/>
        <a:buFont typeface="Wingdings" pitchFamily="-112" charset="2"/>
        <a:buChar char="n"/>
        <a:defRPr sz="1200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+mn-lt"/>
          <a:ea typeface="ＭＳ Ｐゴシック" pitchFamily="-112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65000"/>
        <a:buFont typeface="Wingdings" pitchFamily="-112" charset="2"/>
        <a:buChar char="n"/>
        <a:defRPr sz="1200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+mn-lt"/>
          <a:ea typeface="ＭＳ Ｐゴシック" pitchFamily="-112" charset="-128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65000"/>
        <a:buFont typeface="Wingdings" pitchFamily="-112" charset="2"/>
        <a:buChar char="n"/>
        <a:defRPr sz="1200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+mn-lt"/>
          <a:ea typeface="ＭＳ Ｐゴシック" pitchFamily="-112" charset="-128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65000"/>
        <a:buFont typeface="Wingdings" pitchFamily="-112" charset="2"/>
        <a:buChar char="n"/>
        <a:defRPr sz="1200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+mn-lt"/>
          <a:ea typeface="ＭＳ Ｐゴシック" pitchFamily="-112" charset="-128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65000"/>
        <a:buFont typeface="Wingdings" pitchFamily="-112" charset="2"/>
        <a:buChar char="n"/>
        <a:defRPr sz="1200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+mn-lt"/>
          <a:ea typeface="ＭＳ Ｐゴシック" pitchFamily="-112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3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5.emf"/><Relationship Id="rId5" Type="http://schemas.openxmlformats.org/officeDocument/2006/relationships/image" Target="../media/image14.emf"/><Relationship Id="rId4" Type="http://schemas.openxmlformats.org/officeDocument/2006/relationships/image" Target="../media/image13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://www.sccs.swarthmore.edu/users/12/abiele1/Linear/examples/freq.html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sheldo/EEG_process_talk" TargetMode="Externa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9.emf"/><Relationship Id="rId5" Type="http://schemas.openxmlformats.org/officeDocument/2006/relationships/image" Target="../media/image28.emf"/><Relationship Id="rId4" Type="http://schemas.openxmlformats.org/officeDocument/2006/relationships/image" Target="../media/image27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4.pn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6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3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3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4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1.png"/><Relationship Id="rId18" Type="http://schemas.openxmlformats.org/officeDocument/2006/relationships/image" Target="../media/image56.png"/><Relationship Id="rId3" Type="http://schemas.openxmlformats.org/officeDocument/2006/relationships/image" Target="../media/image41.jpg"/><Relationship Id="rId7" Type="http://schemas.openxmlformats.org/officeDocument/2006/relationships/image" Target="../media/image45.png"/><Relationship Id="rId12" Type="http://schemas.openxmlformats.org/officeDocument/2006/relationships/image" Target="../media/image50.png"/><Relationship Id="rId17" Type="http://schemas.openxmlformats.org/officeDocument/2006/relationships/image" Target="../media/image55.png"/><Relationship Id="rId2" Type="http://schemas.openxmlformats.org/officeDocument/2006/relationships/image" Target="../media/image40.jpg"/><Relationship Id="rId16" Type="http://schemas.openxmlformats.org/officeDocument/2006/relationships/image" Target="../media/image54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44.png"/><Relationship Id="rId11" Type="http://schemas.openxmlformats.org/officeDocument/2006/relationships/image" Target="../media/image49.png"/><Relationship Id="rId5" Type="http://schemas.openxmlformats.org/officeDocument/2006/relationships/image" Target="../media/image43.png"/><Relationship Id="rId15" Type="http://schemas.openxmlformats.org/officeDocument/2006/relationships/image" Target="../media/image53.png"/><Relationship Id="rId10" Type="http://schemas.openxmlformats.org/officeDocument/2006/relationships/image" Target="../media/image48.png"/><Relationship Id="rId4" Type="http://schemas.openxmlformats.org/officeDocument/2006/relationships/image" Target="../media/image42.jpg"/><Relationship Id="rId9" Type="http://schemas.openxmlformats.org/officeDocument/2006/relationships/image" Target="../media/image47.png"/><Relationship Id="rId14" Type="http://schemas.openxmlformats.org/officeDocument/2006/relationships/image" Target="../media/image5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hyperlink" Target="http://moargeek.com/2014/07/29/nerd-nerd-nerd-nerd-word/" TargetMode="External"/><Relationship Id="rId1" Type="http://schemas.openxmlformats.org/officeDocument/2006/relationships/slideLayout" Target="../slideLayouts/slideLayout2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2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://www.sccs.swarthmore.edu/users/12/abiele1/Linear/examples/freq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betterexplained.com/articles/an-interactive-guide-to-the-fourier-transform/" TargetMode="External"/><Relationship Id="rId4" Type="http://schemas.openxmlformats.org/officeDocument/2006/relationships/hyperlink" Target="http://www.jezzamon.com/fourier/index.html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9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1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 anchor="ctr">
            <a:noAutofit/>
          </a:bodyPr>
          <a:lstStyle/>
          <a:p>
            <a:r>
              <a:rPr lang="en-CA" sz="4800" b="1" spc="50" dirty="0">
                <a:ln w="6350" cmpd="sng">
                  <a:solidFill>
                    <a:schemeClr val="accent2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Introduction to EEG Processing: Part II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A" dirty="0"/>
              <a:t>Sarah Sheldon</a:t>
            </a:r>
          </a:p>
        </p:txBody>
      </p:sp>
    </p:spTree>
    <p:extLst>
      <p:ext uri="{BB962C8B-B14F-4D97-AF65-F5344CB8AC3E}">
        <p14:creationId xmlns:p14="http://schemas.microsoft.com/office/powerpoint/2010/main" val="917892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702590" y="4355392"/>
            <a:ext cx="87508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you add a sine wave and a cosine wave of the same frequency, you get a sinusoid of the same frequency but a different amplitude and phase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702590" y="5139162"/>
            <a:ext cx="875085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Two different ways to characterize a sinusoid of a given frequency: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Phase and Amplitude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Sine Component and Cosine Component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Amplitude = </a:t>
            </a:r>
            <a:r>
              <a:rPr lang="en-US" dirty="0" err="1"/>
              <a:t>sqrt</a:t>
            </a:r>
            <a:r>
              <a:rPr lang="en-US" dirty="0"/>
              <a:t>(sine</a:t>
            </a:r>
            <a:r>
              <a:rPr lang="en-US" baseline="30000" dirty="0"/>
              <a:t>2</a:t>
            </a:r>
            <a:r>
              <a:rPr lang="en-US" dirty="0"/>
              <a:t> + cosine</a:t>
            </a:r>
            <a:r>
              <a:rPr lang="en-US" baseline="30000" dirty="0"/>
              <a:t>2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Phase = </a:t>
            </a:r>
            <a:r>
              <a:rPr lang="en-US" dirty="0" err="1"/>
              <a:t>arctan</a:t>
            </a:r>
            <a:r>
              <a:rPr lang="en-US" dirty="0"/>
              <a:t>(cosine/sine)</a:t>
            </a:r>
          </a:p>
        </p:txBody>
      </p:sp>
      <p:sp>
        <p:nvSpPr>
          <p:cNvPr id="1123330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0" y="0"/>
            <a:ext cx="91440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sz="3600" dirty="0">
                <a:ea typeface="+mj-ea"/>
                <a:cs typeface="+mj-cs"/>
              </a:rPr>
              <a:t>Phase and the “Imaginary” Component</a:t>
            </a:r>
          </a:p>
        </p:txBody>
      </p:sp>
      <p:sp>
        <p:nvSpPr>
          <p:cNvPr id="21507" name="Line 3"/>
          <p:cNvSpPr>
            <a:spLocks noChangeShapeType="1"/>
          </p:cNvSpPr>
          <p:nvPr/>
        </p:nvSpPr>
        <p:spPr bwMode="auto">
          <a:xfrm rot="5400000">
            <a:off x="6096000" y="-2944813"/>
            <a:ext cx="0" cy="7924800"/>
          </a:xfrm>
          <a:prstGeom prst="line">
            <a:avLst/>
          </a:prstGeom>
          <a:noFill/>
          <a:ln w="28575" cap="sq">
            <a:solidFill>
              <a:srgbClr val="FF0000"/>
            </a:solidFill>
            <a:round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5226" y="1482020"/>
            <a:ext cx="5435400" cy="122562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7680" y="2885266"/>
            <a:ext cx="5797760" cy="1278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482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702590" y="4355392"/>
            <a:ext cx="87508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you add a sine wave and a cosine wave of the same frequency, you get a sinusoid of the same frequency but a different amplitude and phase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702590" y="5139162"/>
            <a:ext cx="875085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Two different ways to characterize a sinusoid of a given frequency: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Phase and Amplitude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Sine Component and Cosine Component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Amplitude = </a:t>
            </a:r>
            <a:r>
              <a:rPr lang="en-US" dirty="0" err="1"/>
              <a:t>sqrt</a:t>
            </a:r>
            <a:r>
              <a:rPr lang="en-US" dirty="0"/>
              <a:t>(sine</a:t>
            </a:r>
            <a:r>
              <a:rPr lang="en-US" baseline="30000" dirty="0"/>
              <a:t>2</a:t>
            </a:r>
            <a:r>
              <a:rPr lang="en-US" dirty="0"/>
              <a:t> + cosine</a:t>
            </a:r>
            <a:r>
              <a:rPr lang="en-US" baseline="30000" dirty="0"/>
              <a:t>2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Phase = </a:t>
            </a:r>
            <a:r>
              <a:rPr lang="en-US" dirty="0" err="1"/>
              <a:t>arctan</a:t>
            </a:r>
            <a:r>
              <a:rPr lang="en-US" dirty="0"/>
              <a:t>(cosine/sine)</a:t>
            </a:r>
          </a:p>
        </p:txBody>
      </p:sp>
      <p:sp>
        <p:nvSpPr>
          <p:cNvPr id="1123330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0" y="0"/>
            <a:ext cx="91440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sz="3600" dirty="0">
                <a:ea typeface="+mj-ea"/>
                <a:cs typeface="+mj-cs"/>
              </a:rPr>
              <a:t>Phase and the “Imaginary” Component</a:t>
            </a:r>
          </a:p>
        </p:txBody>
      </p:sp>
      <p:sp>
        <p:nvSpPr>
          <p:cNvPr id="21507" name="Line 3"/>
          <p:cNvSpPr>
            <a:spLocks noChangeShapeType="1"/>
          </p:cNvSpPr>
          <p:nvPr/>
        </p:nvSpPr>
        <p:spPr bwMode="auto">
          <a:xfrm rot="5400000">
            <a:off x="6096000" y="-2944813"/>
            <a:ext cx="0" cy="7924800"/>
          </a:xfrm>
          <a:prstGeom prst="line">
            <a:avLst/>
          </a:prstGeom>
          <a:noFill/>
          <a:ln w="28575" cap="sq">
            <a:solidFill>
              <a:srgbClr val="FF0000"/>
            </a:solidFill>
            <a:round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5226" y="1482020"/>
            <a:ext cx="5435400" cy="122562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7680" y="2885266"/>
            <a:ext cx="5797760" cy="127891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6531" y="2987844"/>
            <a:ext cx="4252640" cy="3840394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99301" y="5890846"/>
            <a:ext cx="1595235" cy="339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8542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919536" y="7749480"/>
                <a:ext cx="8147248" cy="452596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CA" sz="1800" dirty="0"/>
                  <a:t>FFT: </a:t>
                </a:r>
                <a14:m>
                  <m:oMath xmlns:m="http://schemas.openxmlformats.org/officeDocument/2006/math">
                    <m:r>
                      <a:rPr lang="en-CA" sz="1800" i="1">
                        <a:latin typeface="Cambria Math"/>
                      </a:rPr>
                      <m:t>𝑋</m:t>
                    </m:r>
                    <m:d>
                      <m:dPr>
                        <m:ctrlPr>
                          <a:rPr lang="en-CA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1800" i="1">
                            <a:latin typeface="Cambria Math"/>
                          </a:rPr>
                          <m:t>𝑘</m:t>
                        </m:r>
                      </m:e>
                    </m:d>
                    <m:r>
                      <a:rPr lang="en-CA" sz="1800" i="1">
                        <a:latin typeface="Cambria Math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CA" sz="18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CA" sz="1800" i="1">
                            <a:latin typeface="Cambria Math"/>
                          </a:rPr>
                          <m:t>𝑛</m:t>
                        </m:r>
                        <m:r>
                          <a:rPr lang="en-CA" sz="1800" i="1">
                            <a:latin typeface="Cambria Math"/>
                          </a:rPr>
                          <m:t>=0</m:t>
                        </m:r>
                      </m:sub>
                      <m:sup>
                        <m:r>
                          <a:rPr lang="en-CA" sz="1800" i="1">
                            <a:latin typeface="Cambria Math"/>
                          </a:rPr>
                          <m:t>𝑁</m:t>
                        </m:r>
                        <m:r>
                          <a:rPr lang="en-CA" sz="1800" i="1">
                            <a:latin typeface="Cambria Math"/>
                          </a:rPr>
                          <m:t>−1</m:t>
                        </m:r>
                      </m:sup>
                      <m:e>
                        <m:sSub>
                          <m:sSubPr>
                            <m:ctrlPr>
                              <a:rPr lang="en-CA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1800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CA" sz="1800" i="1">
                                <a:latin typeface="Cambria Math"/>
                              </a:rPr>
                              <m:t>𝑛</m:t>
                            </m:r>
                          </m:sub>
                        </m:sSub>
                        <m:sSup>
                          <m:sSupPr>
                            <m:ctrlPr>
                              <a:rPr lang="en-CA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1800" i="1">
                                <a:latin typeface="Cambria Math"/>
                              </a:rPr>
                              <m:t>𝑒</m:t>
                            </m:r>
                          </m:e>
                          <m:sup>
                            <m:r>
                              <a:rPr lang="en-CA" sz="1800" i="1">
                                <a:latin typeface="Cambria Math"/>
                              </a:rPr>
                              <m:t>−</m:t>
                            </m:r>
                            <m:r>
                              <a:rPr lang="en-CA" sz="1800" i="1">
                                <a:latin typeface="Cambria Math"/>
                              </a:rPr>
                              <m:t>𝑖</m:t>
                            </m:r>
                            <m:r>
                              <a:rPr lang="en-CA" sz="1800" i="1">
                                <a:latin typeface="Cambria Math"/>
                              </a:rPr>
                              <m:t>2</m:t>
                            </m:r>
                            <m:r>
                              <a:rPr lang="en-CA" sz="1800" i="1">
                                <a:latin typeface="Cambria Math"/>
                                <a:ea typeface="Cambria Math"/>
                              </a:rPr>
                              <m:t>𝜋</m:t>
                            </m:r>
                            <m:r>
                              <a:rPr lang="en-CA" sz="1800" i="1">
                                <a:latin typeface="Cambria Math"/>
                                <a:ea typeface="Cambria Math"/>
                              </a:rPr>
                              <m:t>𝑘𝑛</m:t>
                            </m:r>
                            <m:r>
                              <a:rPr lang="en-CA" sz="1800" i="1">
                                <a:latin typeface="Cambria Math"/>
                                <a:ea typeface="Cambria Math"/>
                              </a:rPr>
                              <m:t>/</m:t>
                            </m:r>
                            <m:r>
                              <a:rPr lang="en-CA" sz="1800" i="1">
                                <a:latin typeface="Cambria Math"/>
                                <a:ea typeface="Cambria Math"/>
                              </a:rPr>
                              <m:t>𝑁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CA" sz="1800" dirty="0"/>
                  <a:t>		IFFT: </a:t>
                </a:r>
                <a14:m>
                  <m:oMath xmlns:m="http://schemas.openxmlformats.org/officeDocument/2006/math">
                    <m:r>
                      <a:rPr lang="en-CA" sz="1800" i="1">
                        <a:latin typeface="Cambria Math"/>
                      </a:rPr>
                      <m:t>𝑥</m:t>
                    </m:r>
                    <m:d>
                      <m:dPr>
                        <m:ctrlPr>
                          <a:rPr lang="en-CA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1800" i="1">
                            <a:latin typeface="Cambria Math"/>
                          </a:rPr>
                          <m:t>𝑛</m:t>
                        </m:r>
                      </m:e>
                    </m:d>
                    <m:r>
                      <a:rPr lang="en-CA" sz="180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CA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1800" i="1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CA" sz="1800" i="1">
                            <a:latin typeface="Cambria Math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CA" sz="18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CA" sz="1800" i="1">
                            <a:latin typeface="Cambria Math"/>
                          </a:rPr>
                          <m:t>𝑘</m:t>
                        </m:r>
                        <m:r>
                          <a:rPr lang="en-CA" sz="1800" i="1">
                            <a:latin typeface="Cambria Math"/>
                          </a:rPr>
                          <m:t>=0</m:t>
                        </m:r>
                      </m:sub>
                      <m:sup>
                        <m:r>
                          <a:rPr lang="en-CA" sz="1800" i="1">
                            <a:latin typeface="Cambria Math"/>
                          </a:rPr>
                          <m:t>𝑁</m:t>
                        </m:r>
                        <m:r>
                          <a:rPr lang="en-CA" sz="1800" i="1">
                            <a:latin typeface="Cambria Math"/>
                          </a:rPr>
                          <m:t>−1</m:t>
                        </m:r>
                      </m:sup>
                      <m:e>
                        <m:sSub>
                          <m:sSubPr>
                            <m:ctrlPr>
                              <a:rPr lang="en-CA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1800" i="1">
                                <a:latin typeface="Cambria Math"/>
                              </a:rPr>
                              <m:t>𝑋</m:t>
                            </m:r>
                          </m:e>
                          <m:sub>
                            <m:r>
                              <a:rPr lang="en-CA" sz="1800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  <m:sSup>
                          <m:sSupPr>
                            <m:ctrlPr>
                              <a:rPr lang="en-CA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1800" i="1">
                                <a:latin typeface="Cambria Math"/>
                              </a:rPr>
                              <m:t>𝑒</m:t>
                            </m:r>
                          </m:e>
                          <m:sup>
                            <m:r>
                              <a:rPr lang="en-CA" sz="1800" i="1">
                                <a:latin typeface="Cambria Math"/>
                              </a:rPr>
                              <m:t>𝑖</m:t>
                            </m:r>
                            <m:r>
                              <a:rPr lang="en-CA" sz="1800" i="1">
                                <a:latin typeface="Cambria Math"/>
                              </a:rPr>
                              <m:t>2</m:t>
                            </m:r>
                            <m:r>
                              <a:rPr lang="en-CA" sz="1800" i="1">
                                <a:latin typeface="Cambria Math"/>
                                <a:ea typeface="Cambria Math"/>
                              </a:rPr>
                              <m:t>𝜋</m:t>
                            </m:r>
                            <m:r>
                              <a:rPr lang="en-CA" sz="1800" i="1">
                                <a:latin typeface="Cambria Math"/>
                                <a:ea typeface="Cambria Math"/>
                              </a:rPr>
                              <m:t>𝑘𝑛</m:t>
                            </m:r>
                            <m:r>
                              <a:rPr lang="en-CA" sz="1800" i="1">
                                <a:latin typeface="Cambria Math"/>
                                <a:ea typeface="Cambria Math"/>
                              </a:rPr>
                              <m:t>/</m:t>
                            </m:r>
                            <m:r>
                              <a:rPr lang="en-CA" sz="1800" i="1">
                                <a:latin typeface="Cambria Math"/>
                                <a:ea typeface="Cambria Math"/>
                              </a:rPr>
                              <m:t>𝑁</m:t>
                            </m:r>
                          </m:sup>
                        </m:sSup>
                      </m:e>
                    </m:nary>
                  </m:oMath>
                </a14:m>
                <a:endParaRPr lang="en-CA" sz="1800" dirty="0"/>
              </a:p>
              <a:p>
                <a:pPr marL="0" indent="0">
                  <a:buNone/>
                </a:pPr>
                <a:endParaRPr lang="en-CA" sz="1800" dirty="0"/>
              </a:p>
              <a:p>
                <a:pPr marL="0" indent="0">
                  <a:buNone/>
                </a:pPr>
                <a:r>
                  <a:rPr lang="en-CA" sz="1800" dirty="0"/>
                  <a:t>Where </a:t>
                </a:r>
                <a14:m>
                  <m:oMath xmlns:m="http://schemas.openxmlformats.org/officeDocument/2006/math">
                    <m:r>
                      <a:rPr lang="en-CA" sz="1800" i="1">
                        <a:latin typeface="Cambria Math"/>
                      </a:rPr>
                      <m:t>𝑥</m:t>
                    </m:r>
                    <m:d>
                      <m:dPr>
                        <m:ctrlPr>
                          <a:rPr lang="en-CA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1800" i="1">
                            <a:latin typeface="Cambria Math"/>
                          </a:rPr>
                          <m:t>𝑛</m:t>
                        </m:r>
                      </m:e>
                    </m:d>
                  </m:oMath>
                </a14:m>
                <a:r>
                  <a:rPr lang="en-CA" sz="1800" dirty="0"/>
                  <a:t> is sampled signal obtained from </a:t>
                </a:r>
                <a14:m>
                  <m:oMath xmlns:m="http://schemas.openxmlformats.org/officeDocument/2006/math">
                    <m:r>
                      <a:rPr lang="en-CA" sz="1800" i="1">
                        <a:latin typeface="Cambria Math"/>
                      </a:rPr>
                      <m:t>𝑥</m:t>
                    </m:r>
                    <m:d>
                      <m:dPr>
                        <m:ctrlPr>
                          <a:rPr lang="en-CA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1800" i="1">
                            <a:latin typeface="Cambria Math"/>
                          </a:rPr>
                          <m:t>𝑡</m:t>
                        </m:r>
                      </m:e>
                    </m:d>
                  </m:oMath>
                </a14:m>
                <a:r>
                  <a:rPr lang="en-CA" sz="1800" dirty="0"/>
                  <a:t> and </a:t>
                </a:r>
                <a14:m>
                  <m:oMath xmlns:m="http://schemas.openxmlformats.org/officeDocument/2006/math">
                    <m:r>
                      <a:rPr lang="en-CA" sz="1800" i="1">
                        <a:latin typeface="Cambria Math"/>
                      </a:rPr>
                      <m:t>𝑋</m:t>
                    </m:r>
                    <m:d>
                      <m:dPr>
                        <m:ctrlPr>
                          <a:rPr lang="en-CA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1800" i="1">
                            <a:latin typeface="Cambria Math"/>
                          </a:rPr>
                          <m:t>𝑘</m:t>
                        </m:r>
                      </m:e>
                    </m:d>
                  </m:oMath>
                </a14:m>
                <a:r>
                  <a:rPr lang="en-CA" sz="1800" dirty="0"/>
                  <a:t> represent its frequency components. To get a more intuitive idea of what the frequency response represents, consider the system below:									</a:t>
                </a:r>
                <a:r>
                  <a:rPr lang="en-CA" sz="1800" dirty="0">
                    <a:hlinkClick r:id="rId2"/>
                  </a:rPr>
                  <a:t>Frequency response</a:t>
                </a:r>
                <a:endParaRPr lang="en-CA" sz="18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19536" y="7749480"/>
                <a:ext cx="8147248" cy="4525963"/>
              </a:xfrm>
              <a:blipFill>
                <a:blip r:embed="rId3"/>
                <a:stretch>
                  <a:fillRect l="-674" t="-9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2243572" y="2274838"/>
            <a:ext cx="770485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dirty="0">
                <a:solidFill>
                  <a:srgbClr val="00B050"/>
                </a:solidFill>
              </a:rPr>
              <a:t>Y = </a:t>
            </a:r>
            <a:r>
              <a:rPr lang="en-CA" dirty="0" err="1">
                <a:solidFill>
                  <a:srgbClr val="00B050"/>
                </a:solidFill>
              </a:rPr>
              <a:t>fft</a:t>
            </a:r>
            <a:r>
              <a:rPr lang="en-CA" dirty="0">
                <a:solidFill>
                  <a:srgbClr val="00B050"/>
                </a:solidFill>
              </a:rPr>
              <a:t>(</a:t>
            </a:r>
            <a:r>
              <a:rPr lang="en-CA" dirty="0" err="1">
                <a:solidFill>
                  <a:srgbClr val="00B050"/>
                </a:solidFill>
              </a:rPr>
              <a:t>X,n</a:t>
            </a:r>
            <a:r>
              <a:rPr lang="en-CA" dirty="0">
                <a:solidFill>
                  <a:srgbClr val="00B050"/>
                </a:solidFill>
              </a:rPr>
              <a:t>) returns the n-point DFT. </a:t>
            </a:r>
          </a:p>
          <a:p>
            <a:r>
              <a:rPr lang="en-CA" dirty="0" err="1"/>
              <a:t>fft</a:t>
            </a:r>
            <a:r>
              <a:rPr lang="en-CA" dirty="0"/>
              <a:t>(X) is equivalent to </a:t>
            </a:r>
            <a:r>
              <a:rPr lang="en-CA" dirty="0" err="1"/>
              <a:t>fft</a:t>
            </a:r>
            <a:r>
              <a:rPr lang="en-CA" dirty="0"/>
              <a:t>(X, n) where n is the size of X in the first non-singleton dimension. If the length of X is less than n, X is padded with trailing </a:t>
            </a:r>
            <a:r>
              <a:rPr lang="en-CA" dirty="0" err="1"/>
              <a:t>zeros</a:t>
            </a:r>
            <a:r>
              <a:rPr lang="en-CA" dirty="0"/>
              <a:t> to length n. If the length of X is greater than n, the sequence X is truncated. When X is a matrix, the length of the columns are adjusted in the same manner.</a:t>
            </a:r>
          </a:p>
          <a:p>
            <a:endParaRPr lang="en-CA" dirty="0"/>
          </a:p>
          <a:p>
            <a:r>
              <a:rPr lang="en-CA" dirty="0">
                <a:solidFill>
                  <a:srgbClr val="00B050"/>
                </a:solidFill>
              </a:rPr>
              <a:t>y = </a:t>
            </a:r>
            <a:r>
              <a:rPr lang="en-CA" dirty="0" err="1">
                <a:solidFill>
                  <a:srgbClr val="00B050"/>
                </a:solidFill>
              </a:rPr>
              <a:t>ifft</a:t>
            </a:r>
            <a:r>
              <a:rPr lang="en-CA" dirty="0">
                <a:solidFill>
                  <a:srgbClr val="00B050"/>
                </a:solidFill>
              </a:rPr>
              <a:t>(</a:t>
            </a:r>
            <a:r>
              <a:rPr lang="en-CA" dirty="0" err="1">
                <a:solidFill>
                  <a:srgbClr val="00B050"/>
                </a:solidFill>
              </a:rPr>
              <a:t>X,n</a:t>
            </a:r>
            <a:r>
              <a:rPr lang="en-CA" dirty="0">
                <a:solidFill>
                  <a:srgbClr val="00B050"/>
                </a:solidFill>
              </a:rPr>
              <a:t>) returns the n-point inverse DFT of vector X.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D2AB3EB-5506-411B-9F79-0E262BC78F2F}"/>
              </a:ext>
            </a:extLst>
          </p:cNvPr>
          <p:cNvSpPr txBox="1">
            <a:spLocks/>
          </p:cNvSpPr>
          <p:nvPr/>
        </p:nvSpPr>
        <p:spPr>
          <a:xfrm>
            <a:off x="609600" y="633714"/>
            <a:ext cx="10972800" cy="106680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914400"/>
            <a:r>
              <a:rPr lang="en-CA" dirty="0"/>
              <a:t>Time domain signal and its frequency spectrum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0892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47528" y="4850780"/>
            <a:ext cx="8229600" cy="1851448"/>
          </a:xfrm>
        </p:spPr>
        <p:txBody>
          <a:bodyPr/>
          <a:lstStyle/>
          <a:p>
            <a:r>
              <a:rPr lang="en-US" dirty="0"/>
              <a:t>Convert to frequency domain</a:t>
            </a:r>
          </a:p>
          <a:p>
            <a:pPr lvl="1"/>
            <a:r>
              <a:rPr lang="en-US" dirty="0"/>
              <a:t>Wavelet decomposition</a:t>
            </a:r>
          </a:p>
          <a:p>
            <a:pPr lvl="1"/>
            <a:r>
              <a:rPr lang="en-CA" dirty="0"/>
              <a:t>Wigner distribution</a:t>
            </a:r>
          </a:p>
          <a:p>
            <a:pPr lvl="1"/>
            <a:r>
              <a:rPr lang="en-CA" dirty="0"/>
              <a:t>Fourier transform</a:t>
            </a:r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2894" y="1700514"/>
            <a:ext cx="5506211" cy="2958258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D2AB3EB-5506-411B-9F79-0E262BC78F2F}"/>
              </a:ext>
            </a:extLst>
          </p:cNvPr>
          <p:cNvSpPr txBox="1">
            <a:spLocks/>
          </p:cNvSpPr>
          <p:nvPr/>
        </p:nvSpPr>
        <p:spPr>
          <a:xfrm>
            <a:off x="609600" y="633714"/>
            <a:ext cx="10972800" cy="106680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914400"/>
            <a:r>
              <a:rPr lang="en-CA" dirty="0"/>
              <a:t>How do we describe </a:t>
            </a:r>
            <a:r>
              <a:rPr lang="en-CA" u="sng" dirty="0"/>
              <a:t>time varying signals</a:t>
            </a:r>
            <a:r>
              <a:rPr lang="en-CA" dirty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6912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22139"/>
            <a:ext cx="10972800" cy="1066800"/>
          </a:xfrm>
        </p:spPr>
        <p:txBody>
          <a:bodyPr/>
          <a:lstStyle/>
          <a:p>
            <a:pPr algn="ctr"/>
            <a:r>
              <a:rPr lang="en-CA" dirty="0"/>
              <a:t>FFT and IFFT examples</a:t>
            </a:r>
          </a:p>
        </p:txBody>
      </p:sp>
      <p:sp>
        <p:nvSpPr>
          <p:cNvPr id="4" name="Rectangle 3"/>
          <p:cNvSpPr/>
          <p:nvPr/>
        </p:nvSpPr>
        <p:spPr>
          <a:xfrm>
            <a:off x="2847238" y="3861048"/>
            <a:ext cx="7128792" cy="21544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400" dirty="0"/>
              <a:t>F1=20;</a:t>
            </a:r>
          </a:p>
          <a:p>
            <a:r>
              <a:rPr lang="en-CA" sz="1400" dirty="0"/>
              <a:t>F2=100;</a:t>
            </a:r>
          </a:p>
          <a:p>
            <a:r>
              <a:rPr lang="en-CA" sz="1400" dirty="0"/>
              <a:t>Fs = 1000;      % Sampling frequency</a:t>
            </a:r>
          </a:p>
          <a:p>
            <a:r>
              <a:rPr lang="en-CA" sz="1400" dirty="0" err="1"/>
              <a:t>Ts</a:t>
            </a:r>
            <a:r>
              <a:rPr lang="en-CA" sz="1400" dirty="0"/>
              <a:t> = 1/Fs;        % Sampling time</a:t>
            </a:r>
          </a:p>
          <a:p>
            <a:r>
              <a:rPr lang="en-CA" sz="1400" dirty="0"/>
              <a:t>t=0:Ts:.3;</a:t>
            </a:r>
          </a:p>
          <a:p>
            <a:r>
              <a:rPr lang="en-CA" sz="1400" dirty="0"/>
              <a:t>x=sin(2*pi*F1*t)+sin(2*pi*F2*t);</a:t>
            </a:r>
          </a:p>
          <a:p>
            <a:r>
              <a:rPr lang="en-CA" sz="1400" dirty="0"/>
              <a:t>L=</a:t>
            </a:r>
            <a:r>
              <a:rPr lang="en-CA" sz="1400" dirty="0" err="1"/>
              <a:t>numel</a:t>
            </a:r>
            <a:r>
              <a:rPr lang="en-CA" sz="1400" dirty="0"/>
              <a:t>(x);  </a:t>
            </a:r>
          </a:p>
          <a:p>
            <a:endParaRPr lang="en-CA" dirty="0"/>
          </a:p>
          <a:p>
            <a:r>
              <a:rPr lang="en-CA" dirty="0"/>
              <a:t>					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5641" y="1555602"/>
            <a:ext cx="6280125" cy="2017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65923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1143000"/>
          </a:xfrm>
        </p:spPr>
        <p:txBody>
          <a:bodyPr/>
          <a:lstStyle/>
          <a:p>
            <a:pPr algn="ctr"/>
            <a:r>
              <a:rPr lang="en-CA" dirty="0"/>
              <a:t>FFT and IFFT 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59496" y="1484785"/>
            <a:ext cx="9108504" cy="4146758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CA" sz="1800" dirty="0"/>
              <a:t>L=301    number of samples.</a:t>
            </a:r>
          </a:p>
          <a:p>
            <a:pPr marL="0" indent="0" algn="ctr">
              <a:buNone/>
            </a:pPr>
            <a:endParaRPr lang="en-CA" sz="1800" dirty="0"/>
          </a:p>
          <a:p>
            <a:pPr marL="0" indent="0" algn="ctr">
              <a:buNone/>
            </a:pPr>
            <a:endParaRPr lang="en-CA" sz="1800" dirty="0"/>
          </a:p>
          <a:p>
            <a:pPr marL="0" indent="0" algn="ctr">
              <a:buNone/>
            </a:pPr>
            <a:endParaRPr lang="en-CA" sz="1800" dirty="0"/>
          </a:p>
          <a:p>
            <a:pPr marL="0" indent="0" algn="ctr">
              <a:buNone/>
            </a:pPr>
            <a:endParaRPr lang="en-CA" sz="1800" dirty="0"/>
          </a:p>
          <a:p>
            <a:pPr marL="0" indent="0" algn="ctr">
              <a:buNone/>
            </a:pPr>
            <a:endParaRPr lang="en-CA" sz="1800" dirty="0"/>
          </a:p>
          <a:p>
            <a:pPr marL="0" indent="0" algn="ctr">
              <a:buNone/>
            </a:pPr>
            <a:endParaRPr lang="en-CA" sz="1800" dirty="0"/>
          </a:p>
          <a:p>
            <a:pPr marL="0" indent="0" algn="ctr">
              <a:buNone/>
            </a:pPr>
            <a:endParaRPr lang="en-CA" sz="1800" dirty="0"/>
          </a:p>
          <a:p>
            <a:pPr marL="0" indent="0" algn="ctr">
              <a:buNone/>
            </a:pPr>
            <a:endParaRPr lang="en-CA" sz="1800" dirty="0"/>
          </a:p>
          <a:p>
            <a:pPr marL="0" indent="0">
              <a:buNone/>
            </a:pPr>
            <a:endParaRPr lang="en-CA" sz="1800" dirty="0"/>
          </a:p>
          <a:p>
            <a:pPr marL="0" indent="0">
              <a:buNone/>
            </a:pPr>
            <a:r>
              <a:rPr lang="en-CA" sz="1800" dirty="0"/>
              <a:t>	64-point </a:t>
            </a:r>
            <a:r>
              <a:rPr lang="en-CA" sz="1800" dirty="0" err="1"/>
              <a:t>fft</a:t>
            </a:r>
            <a:r>
              <a:rPr lang="en-CA" sz="1800" dirty="0"/>
              <a:t>		   301-point </a:t>
            </a:r>
            <a:r>
              <a:rPr lang="en-CA" sz="1800" dirty="0" err="1"/>
              <a:t>fft</a:t>
            </a:r>
            <a:r>
              <a:rPr lang="en-CA" sz="1800" dirty="0"/>
              <a:t>		        512-point </a:t>
            </a:r>
            <a:r>
              <a:rPr lang="en-CA" sz="1800" dirty="0" err="1"/>
              <a:t>fft</a:t>
            </a:r>
            <a:endParaRPr lang="en-CA" sz="1800" dirty="0"/>
          </a:p>
          <a:p>
            <a:pPr marL="0" indent="0">
              <a:buNone/>
            </a:pPr>
            <a:r>
              <a:rPr lang="en-CA" sz="1800" dirty="0"/>
              <a:t>             (Truncated) 	                          (N=L)		       (Zero padded)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5539" y="1972522"/>
            <a:ext cx="3016399" cy="2775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5746" y="1988841"/>
            <a:ext cx="2901646" cy="27752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9813" y="1972523"/>
            <a:ext cx="2902796" cy="27717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1919536" y="5805264"/>
            <a:ext cx="32069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/>
              <a:t>Higher variance in FFT peaks</a:t>
            </a:r>
          </a:p>
        </p:txBody>
      </p:sp>
      <p:sp>
        <p:nvSpPr>
          <p:cNvPr id="8" name="Rectangle 7"/>
          <p:cNvSpPr/>
          <p:nvPr/>
        </p:nvSpPr>
        <p:spPr>
          <a:xfrm>
            <a:off x="2063553" y="6174596"/>
            <a:ext cx="2723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/>
              <a:t>Partial reconstruction in t</a:t>
            </a:r>
          </a:p>
        </p:txBody>
      </p:sp>
      <p:sp>
        <p:nvSpPr>
          <p:cNvPr id="9" name="Rectangle 8"/>
          <p:cNvSpPr/>
          <p:nvPr/>
        </p:nvSpPr>
        <p:spPr>
          <a:xfrm>
            <a:off x="5094207" y="5781048"/>
            <a:ext cx="22836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/>
              <a:t>     Sharp FFT peaks</a:t>
            </a:r>
          </a:p>
        </p:txBody>
      </p:sp>
      <p:sp>
        <p:nvSpPr>
          <p:cNvPr id="10" name="Rectangle 9"/>
          <p:cNvSpPr/>
          <p:nvPr/>
        </p:nvSpPr>
        <p:spPr>
          <a:xfrm>
            <a:off x="5094207" y="6150380"/>
            <a:ext cx="24416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/>
              <a:t>Full reconstruction in t</a:t>
            </a:r>
          </a:p>
        </p:txBody>
      </p:sp>
      <p:sp>
        <p:nvSpPr>
          <p:cNvPr id="11" name="Rectangle 10"/>
          <p:cNvSpPr/>
          <p:nvPr/>
        </p:nvSpPr>
        <p:spPr>
          <a:xfrm>
            <a:off x="8289414" y="5799964"/>
            <a:ext cx="15398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/>
              <a:t>FFT is ‘noisy’</a:t>
            </a:r>
          </a:p>
        </p:txBody>
      </p:sp>
      <p:sp>
        <p:nvSpPr>
          <p:cNvPr id="12" name="Rectangle 11"/>
          <p:cNvSpPr/>
          <p:nvPr/>
        </p:nvSpPr>
        <p:spPr>
          <a:xfrm>
            <a:off x="8289414" y="6169296"/>
            <a:ext cx="17193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 err="1"/>
              <a:t>iFFT</a:t>
            </a:r>
            <a:r>
              <a:rPr lang="en-CA" dirty="0"/>
              <a:t> has </a:t>
            </a:r>
            <a:r>
              <a:rPr lang="en-CA" dirty="0" err="1"/>
              <a:t>zeros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950172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703238"/>
            <a:ext cx="8229600" cy="603813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CA" sz="1400" dirty="0"/>
              <a:t>F1=20;</a:t>
            </a:r>
          </a:p>
          <a:p>
            <a:pPr marL="0" indent="0">
              <a:buNone/>
            </a:pPr>
            <a:r>
              <a:rPr lang="en-CA" sz="1400" dirty="0"/>
              <a:t>F2=100;</a:t>
            </a:r>
          </a:p>
          <a:p>
            <a:pPr marL="0" indent="0">
              <a:buNone/>
            </a:pPr>
            <a:r>
              <a:rPr lang="en-CA" sz="1400" dirty="0"/>
              <a:t>Fs = 1000;      % Sampling frequency</a:t>
            </a:r>
          </a:p>
          <a:p>
            <a:pPr marL="0" indent="0">
              <a:buNone/>
            </a:pPr>
            <a:r>
              <a:rPr lang="en-CA" sz="1400" dirty="0" err="1"/>
              <a:t>Ts</a:t>
            </a:r>
            <a:r>
              <a:rPr lang="en-CA" sz="1400" dirty="0"/>
              <a:t> = 1/Fs;        % Sampling time</a:t>
            </a:r>
          </a:p>
          <a:p>
            <a:pPr marL="0" indent="0">
              <a:buNone/>
            </a:pPr>
            <a:r>
              <a:rPr lang="en-CA" sz="1400" dirty="0"/>
              <a:t>t=0:Ts:.3;</a:t>
            </a:r>
          </a:p>
          <a:p>
            <a:pPr marL="0" indent="0">
              <a:buNone/>
            </a:pPr>
            <a:r>
              <a:rPr lang="en-CA" sz="1400" dirty="0"/>
              <a:t>x=sin(2*pi*F1*t)+sin(2*pi*F2*t);</a:t>
            </a:r>
          </a:p>
          <a:p>
            <a:pPr marL="0" indent="0">
              <a:buNone/>
            </a:pPr>
            <a:r>
              <a:rPr lang="en-CA" sz="1400" dirty="0"/>
              <a:t>NFFT = pow2(nextpow2(L));</a:t>
            </a:r>
          </a:p>
          <a:p>
            <a:pPr marL="0" indent="0">
              <a:buNone/>
            </a:pPr>
            <a:endParaRPr lang="en-CA" sz="1400" dirty="0"/>
          </a:p>
          <a:p>
            <a:pPr marL="0" indent="0">
              <a:buNone/>
            </a:pPr>
            <a:r>
              <a:rPr lang="en-CA" sz="1400" dirty="0"/>
              <a:t>% Signal plus Zero-Mean Random Noise</a:t>
            </a:r>
          </a:p>
          <a:p>
            <a:pPr marL="0" indent="0">
              <a:buNone/>
            </a:pPr>
            <a:r>
              <a:rPr lang="en-CA" sz="1400" dirty="0" err="1"/>
              <a:t>noisy_x</a:t>
            </a:r>
            <a:r>
              <a:rPr lang="en-CA" sz="1400" dirty="0"/>
              <a:t> = x+.5*</a:t>
            </a:r>
            <a:r>
              <a:rPr lang="en-CA" sz="1400" dirty="0" err="1"/>
              <a:t>randn</a:t>
            </a:r>
            <a:r>
              <a:rPr lang="en-CA" sz="1400" dirty="0"/>
              <a:t>(1,nemel(x));  </a:t>
            </a:r>
          </a:p>
          <a:p>
            <a:pPr marL="0" indent="0">
              <a:buNone/>
            </a:pPr>
            <a:r>
              <a:rPr lang="en-CA" sz="1400" dirty="0"/>
              <a:t>plot(</a:t>
            </a:r>
            <a:r>
              <a:rPr lang="en-CA" sz="1400" dirty="0" err="1"/>
              <a:t>t,noisy_x</a:t>
            </a:r>
            <a:r>
              <a:rPr lang="en-CA" sz="1400" dirty="0"/>
              <a:t>,'.-');</a:t>
            </a:r>
          </a:p>
          <a:p>
            <a:pPr marL="0" indent="0">
              <a:buNone/>
            </a:pPr>
            <a:endParaRPr lang="en-CA" sz="1400" dirty="0"/>
          </a:p>
          <a:p>
            <a:pPr marL="0" indent="0">
              <a:buNone/>
            </a:pPr>
            <a:r>
              <a:rPr lang="en-CA" sz="1400" dirty="0" err="1"/>
              <a:t>fft_noisy_x</a:t>
            </a:r>
            <a:r>
              <a:rPr lang="en-CA" sz="1400" dirty="0"/>
              <a:t> = </a:t>
            </a:r>
            <a:r>
              <a:rPr lang="en-CA" sz="1400" dirty="0" err="1"/>
              <a:t>fft</a:t>
            </a:r>
            <a:r>
              <a:rPr lang="en-CA" sz="1400" dirty="0"/>
              <a:t>(</a:t>
            </a:r>
            <a:r>
              <a:rPr lang="en-CA" sz="1400" dirty="0" err="1"/>
              <a:t>noisy_x,NFFT</a:t>
            </a:r>
            <a:r>
              <a:rPr lang="en-CA" sz="1400" dirty="0"/>
              <a:t>);</a:t>
            </a:r>
          </a:p>
          <a:p>
            <a:pPr marL="0" indent="0">
              <a:buNone/>
            </a:pPr>
            <a:r>
              <a:rPr lang="en-CA" sz="1400" dirty="0"/>
              <a:t>plot(f,2*abs(</a:t>
            </a:r>
            <a:r>
              <a:rPr lang="en-CA" sz="1400" dirty="0" err="1"/>
              <a:t>fft_noisy_x</a:t>
            </a:r>
            <a:r>
              <a:rPr lang="en-CA" sz="1400" dirty="0"/>
              <a:t>(1:NFFT/2+1)),'r.-')</a:t>
            </a:r>
          </a:p>
          <a:p>
            <a:pPr marL="0" indent="0">
              <a:buNone/>
            </a:pPr>
            <a:endParaRPr lang="en-CA" sz="1400" dirty="0"/>
          </a:p>
          <a:p>
            <a:pPr marL="0" indent="0">
              <a:buNone/>
            </a:pPr>
            <a:r>
              <a:rPr lang="en-CA" sz="1400" dirty="0"/>
              <a:t>plot(f,4*p2(1:NFFT/2+1),'g.-')</a:t>
            </a:r>
          </a:p>
          <a:p>
            <a:pPr marL="0" indent="0">
              <a:buNone/>
            </a:pPr>
            <a:endParaRPr lang="en-CA" sz="1400" dirty="0"/>
          </a:p>
          <a:p>
            <a:pPr marL="0" indent="0">
              <a:buNone/>
            </a:pPr>
            <a:endParaRPr lang="en-CA" sz="1400" dirty="0"/>
          </a:p>
          <a:p>
            <a:pPr marL="0" indent="0">
              <a:buNone/>
            </a:pPr>
            <a:r>
              <a:rPr lang="en-CA" sz="1400" dirty="0"/>
              <a:t>plot((0:1/(NFFT-1):1)*NFFT*</a:t>
            </a:r>
            <a:r>
              <a:rPr lang="en-CA" sz="1400" dirty="0" err="1"/>
              <a:t>Ts,real</a:t>
            </a:r>
            <a:r>
              <a:rPr lang="en-CA" sz="1400" dirty="0"/>
              <a:t>(</a:t>
            </a:r>
            <a:r>
              <a:rPr lang="en-CA" sz="1400" dirty="0" err="1"/>
              <a:t>ifft_noisy_x</a:t>
            </a:r>
            <a:r>
              <a:rPr lang="en-CA" sz="1400" dirty="0"/>
              <a:t>),'k.-')</a:t>
            </a:r>
          </a:p>
          <a:p>
            <a:pPr marL="0" indent="0">
              <a:buNone/>
            </a:pPr>
            <a:endParaRPr lang="en-CA" sz="1400" dirty="0"/>
          </a:p>
          <a:p>
            <a:pPr marL="0" indent="0">
              <a:buNone/>
            </a:pPr>
            <a:endParaRPr lang="en-CA" sz="1400" dirty="0"/>
          </a:p>
          <a:p>
            <a:pPr marL="0" indent="0">
              <a:buNone/>
            </a:pPr>
            <a:endParaRPr lang="en-CA" sz="1400" dirty="0"/>
          </a:p>
          <a:p>
            <a:pPr marL="0" indent="0">
              <a:buNone/>
            </a:pPr>
            <a:endParaRPr lang="en-CA" sz="1400" dirty="0"/>
          </a:p>
          <a:p>
            <a:pPr marL="0" indent="0">
              <a:buNone/>
            </a:pPr>
            <a:endParaRPr lang="en-CA" sz="1400" dirty="0"/>
          </a:p>
          <a:p>
            <a:pPr marL="0" indent="0">
              <a:buNone/>
            </a:pPr>
            <a:endParaRPr lang="en-CA" sz="1400" dirty="0"/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endParaRPr lang="en-CA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0036" y="1412776"/>
            <a:ext cx="4179455" cy="51638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" name="Straight Connector 3"/>
          <p:cNvCxnSpPr/>
          <p:nvPr/>
        </p:nvCxnSpPr>
        <p:spPr>
          <a:xfrm flipV="1">
            <a:off x="3431704" y="2276872"/>
            <a:ext cx="2520280" cy="1224136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5159897" y="3573017"/>
            <a:ext cx="868829" cy="649303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4223793" y="4653137"/>
            <a:ext cx="1804933" cy="97515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4439816" y="5733256"/>
            <a:ext cx="1551194" cy="288032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981200" y="0"/>
            <a:ext cx="8229600" cy="971600"/>
          </a:xfrm>
        </p:spPr>
        <p:txBody>
          <a:bodyPr>
            <a:normAutofit/>
          </a:bodyPr>
          <a:lstStyle/>
          <a:p>
            <a:pPr algn="ctr"/>
            <a:r>
              <a:rPr lang="en-CA" sz="3600" dirty="0"/>
              <a:t>FFT and IFFT examples</a:t>
            </a:r>
          </a:p>
        </p:txBody>
      </p:sp>
    </p:spTree>
    <p:extLst>
      <p:ext uri="{BB962C8B-B14F-4D97-AF65-F5344CB8AC3E}">
        <p14:creationId xmlns:p14="http://schemas.microsoft.com/office/powerpoint/2010/main" val="669970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412776"/>
            <a:ext cx="8229600" cy="52658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CA" sz="1400" dirty="0"/>
              <a:t>Try: ex2_FFT_IFFT.m</a:t>
            </a:r>
          </a:p>
          <a:p>
            <a:r>
              <a:rPr lang="en-CA" sz="1400" dirty="0"/>
              <a:t>Step through it</a:t>
            </a:r>
          </a:p>
          <a:p>
            <a:r>
              <a:rPr lang="en-CA" sz="1400" dirty="0"/>
              <a:t>Plot </a:t>
            </a:r>
            <a:r>
              <a:rPr lang="en-CA" sz="1400" dirty="0" err="1"/>
              <a:t>fft_x</a:t>
            </a:r>
            <a:r>
              <a:rPr lang="en-CA" sz="1400" dirty="0"/>
              <a:t>, why does it look like that?</a:t>
            </a:r>
          </a:p>
          <a:p>
            <a:r>
              <a:rPr lang="en-CA" sz="1400" dirty="0"/>
              <a:t>Plot the amplitude spectrum using abs()</a:t>
            </a:r>
          </a:p>
          <a:p>
            <a:pPr lvl="1"/>
            <a:r>
              <a:rPr lang="en-CA" sz="1000" dirty="0"/>
              <a:t>It is symmetric; so just use the 1</a:t>
            </a:r>
            <a:r>
              <a:rPr lang="en-CA" sz="1000" baseline="30000" dirty="0"/>
              <a:t>st</a:t>
            </a:r>
            <a:r>
              <a:rPr lang="en-CA" sz="1000" dirty="0"/>
              <a:t> half:</a:t>
            </a:r>
          </a:p>
          <a:p>
            <a:pPr marL="0" indent="0">
              <a:buNone/>
            </a:pPr>
            <a:endParaRPr lang="en-CA" sz="1400" dirty="0"/>
          </a:p>
          <a:p>
            <a:pPr marL="0" indent="0">
              <a:buNone/>
            </a:pPr>
            <a:endParaRPr lang="en-CA" sz="1400" dirty="0"/>
          </a:p>
          <a:p>
            <a:pPr marL="0" indent="0">
              <a:buNone/>
            </a:pPr>
            <a:endParaRPr lang="en-CA" sz="1400" dirty="0"/>
          </a:p>
          <a:p>
            <a:pPr marL="0" indent="0">
              <a:buNone/>
            </a:pPr>
            <a:r>
              <a:rPr lang="en-CA" sz="1400" dirty="0"/>
              <a:t>Try: ex2_FFT_IFFTPractice.m</a:t>
            </a:r>
          </a:p>
          <a:p>
            <a:r>
              <a:rPr lang="en-CA" sz="1400" dirty="0"/>
              <a:t>Number samples/sec &gt; </a:t>
            </a:r>
            <a:r>
              <a:rPr lang="en-CA" sz="1400" dirty="0" err="1"/>
              <a:t>nyquist</a:t>
            </a:r>
            <a:r>
              <a:rPr lang="en-CA" sz="1400" dirty="0"/>
              <a:t>?</a:t>
            </a:r>
          </a:p>
          <a:p>
            <a:r>
              <a:rPr lang="en-CA" sz="1400" dirty="0"/>
              <a:t>Number samples/sec &lt; </a:t>
            </a:r>
            <a:r>
              <a:rPr lang="en-CA" sz="1400" dirty="0" err="1"/>
              <a:t>nyquist</a:t>
            </a:r>
            <a:r>
              <a:rPr lang="en-CA" sz="1400" dirty="0"/>
              <a:t>?</a:t>
            </a:r>
          </a:p>
          <a:p>
            <a:r>
              <a:rPr lang="en-CA" sz="1400" dirty="0"/>
              <a:t>Number FFT &lt; number samples?</a:t>
            </a:r>
          </a:p>
          <a:p>
            <a:r>
              <a:rPr lang="en-CA" sz="1400" dirty="0"/>
              <a:t>Number of </a:t>
            </a:r>
            <a:r>
              <a:rPr lang="en-CA" sz="1400" dirty="0" err="1"/>
              <a:t>iFFT</a:t>
            </a:r>
            <a:r>
              <a:rPr lang="en-CA" sz="1400" dirty="0"/>
              <a:t> &lt; number FFT?</a:t>
            </a:r>
          </a:p>
          <a:p>
            <a:pPr marL="0" indent="0">
              <a:buNone/>
            </a:pPr>
            <a:endParaRPr lang="en-CA" sz="1400" dirty="0"/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endParaRPr lang="en-CA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0036" y="1412776"/>
            <a:ext cx="4179455" cy="51638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981200" y="0"/>
            <a:ext cx="8229600" cy="971600"/>
          </a:xfrm>
        </p:spPr>
        <p:txBody>
          <a:bodyPr>
            <a:normAutofit/>
          </a:bodyPr>
          <a:lstStyle/>
          <a:p>
            <a:pPr algn="ctr"/>
            <a:r>
              <a:rPr lang="en-CA" sz="3600" dirty="0"/>
              <a:t>FFT and IFFT examples</a:t>
            </a:r>
          </a:p>
        </p:txBody>
      </p:sp>
    </p:spTree>
    <p:extLst>
      <p:ext uri="{BB962C8B-B14F-4D97-AF65-F5344CB8AC3E}">
        <p14:creationId xmlns:p14="http://schemas.microsoft.com/office/powerpoint/2010/main" val="3570009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3A353-39D7-4AFC-A9E6-60A26A6D8D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5971"/>
            <a:ext cx="10972800" cy="1066800"/>
          </a:xfrm>
        </p:spPr>
        <p:txBody>
          <a:bodyPr/>
          <a:lstStyle/>
          <a:p>
            <a:pPr algn="ctr"/>
            <a:r>
              <a:rPr lang="en-US" dirty="0"/>
              <a:t>Problem with FFT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78F4A8-0620-4AA3-AC3A-1DAB292EA0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 descr="Figure 2">
            <a:extLst>
              <a:ext uri="{FF2B5EF4-FFF2-40B4-BE49-F238E27FC236}">
                <a16:creationId xmlns:a16="http://schemas.microsoft.com/office/drawing/2014/main" id="{FD2851FB-A58B-4845-BBD2-CAFEBBD611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2125" y="2611665"/>
            <a:ext cx="7487750" cy="3433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7091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F7F9C-D653-44F9-A3B2-0F104260B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sz="48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Thank You!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21F1C6-EC29-4FB2-9DB9-46524F201A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Email me if you have any questions: ssheldon@ualberta.ca</a:t>
            </a:r>
          </a:p>
        </p:txBody>
      </p:sp>
    </p:spTree>
    <p:extLst>
      <p:ext uri="{BB962C8B-B14F-4D97-AF65-F5344CB8AC3E}">
        <p14:creationId xmlns:p14="http://schemas.microsoft.com/office/powerpoint/2010/main" val="3841885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4DE6E-0C3D-4E53-B142-D6B863CA11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655321"/>
            <a:ext cx="10515600" cy="2331720"/>
          </a:xfrm>
        </p:spPr>
        <p:txBody>
          <a:bodyPr anchor="ctr">
            <a:normAutofit/>
          </a:bodyPr>
          <a:lstStyle/>
          <a:p>
            <a:pPr algn="ctr">
              <a:lnSpc>
                <a:spcPct val="150000"/>
              </a:lnSpc>
              <a:spcAft>
                <a:spcPts val="1200"/>
              </a:spcAft>
            </a:pPr>
            <a:r>
              <a:rPr lang="en-US" sz="4800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Matlab</a:t>
            </a:r>
            <a:r>
              <a:rPr lang="en-US" sz="48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 Code on </a:t>
            </a:r>
            <a:r>
              <a:rPr lang="en-US" sz="4800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Github</a:t>
            </a:r>
            <a:r>
              <a:rPr lang="en-US" sz="48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:</a:t>
            </a:r>
            <a:r>
              <a:rPr lang="en-US" sz="54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 </a:t>
            </a:r>
            <a:r>
              <a:rPr lang="en-US" sz="2800" b="0" dirty="0">
                <a:ln>
                  <a:noFill/>
                </a:ln>
                <a:solidFill>
                  <a:schemeClr val="tx1"/>
                </a:solidFill>
                <a:effectLst/>
                <a:hlinkClick r:id="rId2"/>
              </a:rPr>
              <a:t>https://github.com/ssheldo/EEG_process_talk</a:t>
            </a:r>
            <a:endParaRPr lang="en-US" sz="28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E52F3E-CE1A-49FD-B62C-E8BB7D6661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3185160"/>
            <a:ext cx="10515600" cy="3520440"/>
          </a:xfrm>
        </p:spPr>
        <p:txBody>
          <a:bodyPr>
            <a:normAutofit/>
          </a:bodyPr>
          <a:lstStyle/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/>
                </a:solidFill>
              </a:rPr>
              <a:t>Practice_EEG_Analysis.m</a:t>
            </a:r>
            <a:r>
              <a:rPr lang="en-US" dirty="0">
                <a:solidFill>
                  <a:schemeClr val="tx1"/>
                </a:solidFill>
              </a:rPr>
              <a:t> demonstrates principles using functions created for processing and analysis (functions found in </a:t>
            </a:r>
            <a:r>
              <a:rPr lang="en-US" dirty="0" err="1">
                <a:solidFill>
                  <a:schemeClr val="tx1"/>
                </a:solidFill>
              </a:rPr>
              <a:t>Kyle_EEG_analysis</a:t>
            </a:r>
            <a:r>
              <a:rPr lang="en-US" dirty="0">
                <a:solidFill>
                  <a:schemeClr val="tx1"/>
                </a:solidFill>
              </a:rPr>
              <a:t> folder)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/>
                </a:solidFill>
              </a:rPr>
              <a:t>outline.m</a:t>
            </a:r>
            <a:r>
              <a:rPr lang="en-US" dirty="0">
                <a:solidFill>
                  <a:schemeClr val="tx1"/>
                </a:solidFill>
              </a:rPr>
              <a:t> has signal processing examples and demonstrations of principles </a:t>
            </a:r>
          </a:p>
        </p:txBody>
      </p:sp>
    </p:spTree>
    <p:extLst>
      <p:ext uri="{BB962C8B-B14F-4D97-AF65-F5344CB8AC3E}">
        <p14:creationId xmlns:p14="http://schemas.microsoft.com/office/powerpoint/2010/main" val="2101337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522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0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>
                <a:ea typeface="+mj-ea"/>
                <a:cs typeface="+mj-cs"/>
              </a:rPr>
              <a:t>Fundamental Principle #1</a:t>
            </a:r>
          </a:p>
        </p:txBody>
      </p:sp>
      <p:sp>
        <p:nvSpPr>
          <p:cNvPr id="11315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81200" y="1447800"/>
            <a:ext cx="8686800" cy="51054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>
                <a:ea typeface="+mn-ea"/>
                <a:cs typeface="+mn-cs"/>
              </a:rPr>
              <a:t>Power at a frequency in a Fourier transform does not mean that an oscillation was present at that frequency</a:t>
            </a:r>
          </a:p>
          <a:p>
            <a:pPr lvl="1" eaLnBrk="1" hangingPunct="1">
              <a:defRPr/>
            </a:pPr>
            <a:r>
              <a:rPr lang="en-US" dirty="0"/>
              <a:t>What the #$%$#&amp;@?!!!</a:t>
            </a:r>
          </a:p>
          <a:p>
            <a:pPr lvl="1" eaLnBrk="1" hangingPunct="1">
              <a:defRPr/>
            </a:pPr>
            <a:r>
              <a:rPr lang="en-US" dirty="0"/>
              <a:t>Then what does power at a frequency mean?</a:t>
            </a:r>
          </a:p>
          <a:p>
            <a:pPr eaLnBrk="1" hangingPunct="1">
              <a:defRPr/>
            </a:pPr>
            <a:r>
              <a:rPr lang="en-US" dirty="0">
                <a:ea typeface="+mn-ea"/>
                <a:cs typeface="+mn-cs"/>
              </a:rPr>
              <a:t>Power at a frequency means that a sine wave at that frequency, when added to other sine waves at other frequencies, can create an equivalent waveform</a:t>
            </a:r>
          </a:p>
          <a:p>
            <a:pPr lvl="1" eaLnBrk="1" hangingPunct="1">
              <a:defRPr/>
            </a:pPr>
            <a:r>
              <a:rPr lang="en-US" dirty="0">
                <a:ea typeface="+mn-ea"/>
                <a:cs typeface="+mn-cs"/>
              </a:rPr>
              <a:t>It does not mean that the biological signal </a:t>
            </a:r>
            <a:r>
              <a:rPr lang="en-US" u="sng" dirty="0">
                <a:ea typeface="+mn-ea"/>
                <a:cs typeface="+mn-cs"/>
              </a:rPr>
              <a:t>consists</a:t>
            </a:r>
            <a:r>
              <a:rPr lang="en-US" dirty="0">
                <a:ea typeface="+mn-ea"/>
                <a:cs typeface="+mn-cs"/>
              </a:rPr>
              <a:t> of the sum of these sine waves</a:t>
            </a:r>
          </a:p>
        </p:txBody>
      </p:sp>
      <p:sp>
        <p:nvSpPr>
          <p:cNvPr id="31748" name="Line 4"/>
          <p:cNvSpPr>
            <a:spLocks noChangeShapeType="1"/>
          </p:cNvSpPr>
          <p:nvPr/>
        </p:nvSpPr>
        <p:spPr bwMode="auto">
          <a:xfrm rot="5400000">
            <a:off x="6096000" y="-2944813"/>
            <a:ext cx="0" cy="7924800"/>
          </a:xfrm>
          <a:prstGeom prst="line">
            <a:avLst/>
          </a:prstGeom>
          <a:noFill/>
          <a:ln w="28575" cap="sq">
            <a:solidFill>
              <a:srgbClr val="FF0000"/>
            </a:solidFill>
            <a:round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000000"/>
              </a:solidFill>
              <a:latin typeface="Geneva" pitchFamily="-11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5013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315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315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315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315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1523" grpId="0" build="p" autoUpdateAnimBg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522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0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/>
              <a:t>Analogy: Money</a:t>
            </a:r>
            <a:endParaRPr lang="en-US" dirty="0">
              <a:ea typeface="+mj-ea"/>
              <a:cs typeface="+mj-cs"/>
            </a:endParaRPr>
          </a:p>
        </p:txBody>
      </p:sp>
      <p:sp>
        <p:nvSpPr>
          <p:cNvPr id="31748" name="Line 4"/>
          <p:cNvSpPr>
            <a:spLocks noChangeShapeType="1"/>
          </p:cNvSpPr>
          <p:nvPr/>
        </p:nvSpPr>
        <p:spPr bwMode="auto">
          <a:xfrm rot="5400000">
            <a:off x="6096000" y="-2944813"/>
            <a:ext cx="0" cy="7924800"/>
          </a:xfrm>
          <a:prstGeom prst="line">
            <a:avLst/>
          </a:prstGeom>
          <a:noFill/>
          <a:ln w="28575" cap="sq">
            <a:solidFill>
              <a:srgbClr val="FF0000"/>
            </a:solidFill>
            <a:round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000000"/>
              </a:solidFill>
              <a:latin typeface="Geneva" pitchFamily="-112" charset="0"/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black">
          <a:xfrm>
            <a:off x="1981200" y="1277578"/>
            <a:ext cx="8686800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SzPct val="125000"/>
              <a:buFont typeface="Times" pitchFamily="-112" charset="0"/>
              <a:buChar char="•"/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+mn-lt"/>
                <a:ea typeface="ＭＳ Ｐゴシック" pitchFamily="-112" charset="-128"/>
                <a:cs typeface="ＭＳ Ｐゴシック" pitchFamily="-112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-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+mn-lt"/>
                <a:ea typeface="ＭＳ Ｐゴシック" pitchFamily="-112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Font typeface="Times" pitchFamily="-112" charset="0"/>
              <a:buChar char="•"/>
              <a:defRPr sz="160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+mn-lt"/>
                <a:ea typeface="ＭＳ Ｐゴシック" pitchFamily="-112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itchFamily="-112" charset="2"/>
              <a:buChar char="n"/>
              <a:defRPr sz="140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+mn-lt"/>
                <a:ea typeface="ＭＳ Ｐゴシック" pitchFamily="-112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5000"/>
              <a:buFont typeface="Wingdings" pitchFamily="-112" charset="2"/>
              <a:buChar char="n"/>
              <a:defRPr sz="120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+mn-lt"/>
                <a:ea typeface="ＭＳ Ｐゴシック" pitchFamily="-112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5000"/>
              <a:buFont typeface="Wingdings" pitchFamily="-112" charset="2"/>
              <a:buChar char="n"/>
              <a:defRPr sz="120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+mn-lt"/>
                <a:ea typeface="ＭＳ Ｐゴシック" pitchFamily="-112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5000"/>
              <a:buFont typeface="Wingdings" pitchFamily="-112" charset="2"/>
              <a:buChar char="n"/>
              <a:defRPr sz="120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+mn-lt"/>
                <a:ea typeface="ＭＳ Ｐゴシック" pitchFamily="-112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5000"/>
              <a:buFont typeface="Wingdings" pitchFamily="-112" charset="2"/>
              <a:buChar char="n"/>
              <a:defRPr sz="120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+mn-lt"/>
                <a:ea typeface="ＭＳ Ｐゴシック" pitchFamily="-112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5000"/>
              <a:buFont typeface="Wingdings" pitchFamily="-112" charset="2"/>
              <a:buChar char="n"/>
              <a:defRPr sz="120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+mn-lt"/>
                <a:ea typeface="ＭＳ Ｐゴシック" pitchFamily="-112" charset="-128"/>
              </a:defRPr>
            </a:lvl9pPr>
          </a:lstStyle>
          <a:p>
            <a:pPr defTabSz="914400" eaLnBrk="1" hangingPunct="1">
              <a:defRPr/>
            </a:pPr>
            <a:r>
              <a:rPr lang="en-US" dirty="0">
                <a:solidFill>
                  <a:srgbClr val="000000"/>
                </a:solidFill>
                <a:latin typeface="Geneva"/>
                <a:cs typeface="+mn-cs"/>
              </a:rPr>
              <a:t>A $1 bill is equal in value to 4 quarters</a:t>
            </a:r>
          </a:p>
          <a:p>
            <a:pPr lvl="1" defTabSz="914400" eaLnBrk="1" hangingPunct="1">
              <a:buClr>
                <a:srgbClr val="000000"/>
              </a:buClr>
              <a:defRPr/>
            </a:pPr>
            <a:r>
              <a:rPr lang="en-US" dirty="0">
                <a:solidFill>
                  <a:srgbClr val="000000"/>
                </a:solidFill>
                <a:latin typeface="Geneva"/>
              </a:rPr>
              <a:t>It is not made of 4 quarters!</a:t>
            </a:r>
          </a:p>
          <a:p>
            <a:pPr lvl="1" defTabSz="914400" eaLnBrk="1" hangingPunct="1">
              <a:buClr>
                <a:srgbClr val="000000"/>
              </a:buClr>
              <a:defRPr/>
            </a:pPr>
            <a:r>
              <a:rPr lang="en-US" dirty="0">
                <a:solidFill>
                  <a:srgbClr val="000000"/>
                </a:solidFill>
                <a:latin typeface="Geneva"/>
              </a:rPr>
              <a:t>It can be exchanged for 4 quarters</a:t>
            </a:r>
          </a:p>
          <a:p>
            <a:pPr lvl="1" defTabSz="914400" eaLnBrk="1" hangingPunct="1">
              <a:buClr>
                <a:srgbClr val="000000"/>
              </a:buClr>
              <a:defRPr/>
            </a:pPr>
            <a:r>
              <a:rPr lang="en-US" dirty="0">
                <a:solidFill>
                  <a:srgbClr val="000000"/>
                </a:solidFill>
                <a:latin typeface="Geneva"/>
              </a:rPr>
              <a:t>It can also be exchanged for 9 dimes + 10 pennies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9914" y="3207696"/>
            <a:ext cx="4842951" cy="199252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5608" y="3932986"/>
            <a:ext cx="906487" cy="91053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9527" y="3932986"/>
            <a:ext cx="906487" cy="91053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0304" y="3932986"/>
            <a:ext cx="906487" cy="91053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5262" y="3932986"/>
            <a:ext cx="906487" cy="91053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9378" y="5370291"/>
            <a:ext cx="580152" cy="57757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4378" y="5370291"/>
            <a:ext cx="580152" cy="57757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39378" y="5370291"/>
            <a:ext cx="580152" cy="57757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4378" y="5370291"/>
            <a:ext cx="580152" cy="57757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9378" y="5370291"/>
            <a:ext cx="580152" cy="57757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44378" y="5370291"/>
            <a:ext cx="580152" cy="577574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34378" y="5370291"/>
            <a:ext cx="580152" cy="577574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9378" y="5370291"/>
            <a:ext cx="580152" cy="577574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4378" y="5370291"/>
            <a:ext cx="580152" cy="57757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5478" y="5937398"/>
            <a:ext cx="774148" cy="75038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49198" y="5937398"/>
            <a:ext cx="774148" cy="75038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52918" y="5937398"/>
            <a:ext cx="774148" cy="75038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56638" y="5937398"/>
            <a:ext cx="774148" cy="75038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60358" y="5937398"/>
            <a:ext cx="774148" cy="75038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64078" y="5937398"/>
            <a:ext cx="774148" cy="75038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67798" y="5937398"/>
            <a:ext cx="774148" cy="75038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71518" y="5937398"/>
            <a:ext cx="774148" cy="75038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75238" y="5937398"/>
            <a:ext cx="774148" cy="75038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78959" y="5937398"/>
            <a:ext cx="774148" cy="750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605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2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Time-Frequency Analysis</a:t>
            </a:r>
            <a:endParaRPr lang="en-US" dirty="0"/>
          </a:p>
        </p:txBody>
      </p:sp>
      <p:sp>
        <p:nvSpPr>
          <p:cNvPr id="70659" name="Line 3"/>
          <p:cNvSpPr>
            <a:spLocks noChangeShapeType="1"/>
          </p:cNvSpPr>
          <p:nvPr/>
        </p:nvSpPr>
        <p:spPr bwMode="auto">
          <a:xfrm rot="5400000">
            <a:off x="6096000" y="-2667000"/>
            <a:ext cx="0" cy="7924800"/>
          </a:xfrm>
          <a:prstGeom prst="line">
            <a:avLst/>
          </a:prstGeom>
          <a:noFill/>
          <a:ln w="28575" cap="sq">
            <a:solidFill>
              <a:srgbClr val="FF0000"/>
            </a:solidFill>
            <a:round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000000"/>
              </a:solidFill>
              <a:latin typeface="Geneva" pitchFamily="-112" charset="0"/>
            </a:endParaRPr>
          </a:p>
        </p:txBody>
      </p:sp>
      <p:pic>
        <p:nvPicPr>
          <p:cNvPr id="10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96411" y="2600885"/>
            <a:ext cx="3866819" cy="2706773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</p:pic>
      <p:sp>
        <p:nvSpPr>
          <p:cNvPr id="6" name="Rectangle 5"/>
          <p:cNvSpPr/>
          <p:nvPr/>
        </p:nvSpPr>
        <p:spPr bwMode="auto">
          <a:xfrm>
            <a:off x="2943511" y="4086828"/>
            <a:ext cx="3082038" cy="45719"/>
          </a:xfrm>
          <a:prstGeom prst="rect">
            <a:avLst/>
          </a:prstGeom>
          <a:noFill/>
          <a:ln w="12700" cap="sq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000000"/>
              </a:solidFill>
              <a:latin typeface="Geneva" pitchFamily="-112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619679" y="3403543"/>
            <a:ext cx="35424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  <a:latin typeface="Geneva" pitchFamily="-112" charset="0"/>
              </a:rPr>
              <a:t>Each slice is the application of one Gabor function at the specified frequency, with amplitude coded by color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619678" y="4731214"/>
            <a:ext cx="35276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  <a:latin typeface="Geneva" pitchFamily="-112" charset="0"/>
              </a:rPr>
              <a:t>The family of Gabor functions is a </a:t>
            </a:r>
            <a:r>
              <a:rPr lang="en-US" dirty="0" err="1">
                <a:solidFill>
                  <a:srgbClr val="000000"/>
                </a:solidFill>
                <a:latin typeface="Geneva" pitchFamily="-112" charset="0"/>
              </a:rPr>
              <a:t>Morlet</a:t>
            </a:r>
            <a:r>
              <a:rPr lang="en-US" dirty="0">
                <a:solidFill>
                  <a:srgbClr val="000000"/>
                </a:solidFill>
                <a:latin typeface="Geneva" pitchFamily="-112" charset="0"/>
              </a:rPr>
              <a:t> wavelet</a:t>
            </a:r>
          </a:p>
        </p:txBody>
      </p:sp>
      <p:cxnSp>
        <p:nvCxnSpPr>
          <p:cNvPr id="11" name="Straight Arrow Connector 10"/>
          <p:cNvCxnSpPr/>
          <p:nvPr/>
        </p:nvCxnSpPr>
        <p:spPr bwMode="auto">
          <a:xfrm rot="10800000" flipV="1">
            <a:off x="6046319" y="3980823"/>
            <a:ext cx="573361" cy="132584"/>
          </a:xfrm>
          <a:prstGeom prst="straightConnector1">
            <a:avLst/>
          </a:prstGeom>
          <a:solidFill>
            <a:schemeClr val="accent1"/>
          </a:solidFill>
          <a:ln w="12700" cap="sq" cmpd="sng" algn="ctr">
            <a:solidFill>
              <a:schemeClr val="tx1"/>
            </a:solidFill>
            <a:prstDash val="solid"/>
            <a:round/>
            <a:headEnd type="none" w="sm" len="sm"/>
            <a:tailEnd type="arrow"/>
          </a:ln>
          <a:effectLst/>
        </p:spPr>
      </p:cxnSp>
      <p:pic>
        <p:nvPicPr>
          <p:cNvPr id="17" name="Picture 16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6418734" y="2268965"/>
            <a:ext cx="1663700" cy="1078230"/>
          </a:xfrm>
          <a:prstGeom prst="rect">
            <a:avLst/>
          </a:prstGeom>
        </p:spPr>
      </p:pic>
      <p:pic>
        <p:nvPicPr>
          <p:cNvPr id="18" name="Picture 17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8180426" y="2268965"/>
            <a:ext cx="838200" cy="1078230"/>
          </a:xfrm>
          <a:prstGeom prst="rect">
            <a:avLst/>
          </a:prstGeom>
        </p:spPr>
      </p:pic>
      <p:pic>
        <p:nvPicPr>
          <p:cNvPr id="19" name="Picture 18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9134082" y="2268965"/>
            <a:ext cx="425450" cy="1078230"/>
          </a:xfrm>
          <a:prstGeom prst="rect">
            <a:avLst/>
          </a:prstGeom>
        </p:spPr>
      </p:pic>
      <p:sp>
        <p:nvSpPr>
          <p:cNvPr id="12" name="Text Box 4"/>
          <p:cNvSpPr txBox="1">
            <a:spLocks noChangeArrowheads="1"/>
          </p:cNvSpPr>
          <p:nvPr/>
        </p:nvSpPr>
        <p:spPr bwMode="auto">
          <a:xfrm>
            <a:off x="1524000" y="6553200"/>
            <a:ext cx="3257550" cy="3048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sz="1400" dirty="0" err="1">
                <a:solidFill>
                  <a:srgbClr val="000000"/>
                </a:solidFill>
                <a:latin typeface="Geneva" pitchFamily="-112" charset="0"/>
              </a:rPr>
              <a:t>Csibra</a:t>
            </a:r>
            <a:r>
              <a:rPr lang="en-US" sz="1400" dirty="0">
                <a:solidFill>
                  <a:srgbClr val="000000"/>
                </a:solidFill>
                <a:latin typeface="Geneva" pitchFamily="-112" charset="0"/>
              </a:rPr>
              <a:t> et al. (2000, Science)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81997" y="621408"/>
            <a:ext cx="5628005" cy="513080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spcBef>
                <a:spcPts val="100"/>
              </a:spcBef>
            </a:pPr>
            <a:r>
              <a:rPr sz="3200" spc="55" dirty="0"/>
              <a:t>What’s</a:t>
            </a:r>
            <a:r>
              <a:rPr sz="3200" spc="-80" dirty="0"/>
              <a:t> </a:t>
            </a:r>
            <a:r>
              <a:rPr sz="3200" spc="114" dirty="0"/>
              <a:t>the</a:t>
            </a:r>
            <a:r>
              <a:rPr sz="3200" spc="-80" dirty="0"/>
              <a:t> </a:t>
            </a:r>
            <a:r>
              <a:rPr sz="3200" spc="140" dirty="0"/>
              <a:t>problem</a:t>
            </a:r>
            <a:r>
              <a:rPr sz="3200" spc="-170" dirty="0"/>
              <a:t> </a:t>
            </a:r>
            <a:r>
              <a:rPr sz="3200" spc="125" dirty="0"/>
              <a:t>with</a:t>
            </a:r>
            <a:r>
              <a:rPr sz="3200" spc="-80" dirty="0"/>
              <a:t> </a:t>
            </a:r>
            <a:r>
              <a:rPr sz="3200" spc="20" dirty="0"/>
              <a:t>that?</a:t>
            </a:r>
            <a:endParaRPr sz="3200" dirty="0"/>
          </a:p>
        </p:txBody>
      </p:sp>
      <p:sp>
        <p:nvSpPr>
          <p:cNvPr id="3" name="object 3"/>
          <p:cNvSpPr/>
          <p:nvPr/>
        </p:nvSpPr>
        <p:spPr>
          <a:xfrm>
            <a:off x="3000347" y="1581898"/>
            <a:ext cx="5655824" cy="206864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936996" y="3926088"/>
            <a:ext cx="1600360" cy="26118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692232" y="4679280"/>
            <a:ext cx="2523530" cy="148440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161934" y="4919134"/>
            <a:ext cx="3243596" cy="101741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295506" y="5199611"/>
            <a:ext cx="752301" cy="61098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345733" y="5234483"/>
            <a:ext cx="650875" cy="495934"/>
          </a:xfrm>
          <a:custGeom>
            <a:avLst/>
            <a:gdLst/>
            <a:ahLst/>
            <a:cxnLst/>
            <a:rect l="l" t="t" r="r" b="b"/>
            <a:pathLst>
              <a:path w="650875" h="495935">
                <a:moveTo>
                  <a:pt x="0" y="123892"/>
                </a:moveTo>
                <a:lnTo>
                  <a:pt x="402682" y="123892"/>
                </a:lnTo>
                <a:lnTo>
                  <a:pt x="402682" y="0"/>
                </a:lnTo>
                <a:lnTo>
                  <a:pt x="650468" y="247785"/>
                </a:lnTo>
                <a:lnTo>
                  <a:pt x="402682" y="495571"/>
                </a:lnTo>
                <a:lnTo>
                  <a:pt x="402682" y="371678"/>
                </a:lnTo>
                <a:lnTo>
                  <a:pt x="0" y="371678"/>
                </a:lnTo>
                <a:lnTo>
                  <a:pt x="0" y="123892"/>
                </a:lnTo>
                <a:close/>
              </a:path>
            </a:pathLst>
          </a:custGeom>
          <a:ln w="9524">
            <a:solidFill>
              <a:srgbClr val="FAA75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7240677" y="4577354"/>
            <a:ext cx="3243596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/>
              <a:t>Frequency changes over time</a:t>
            </a:r>
          </a:p>
        </p:txBody>
      </p:sp>
      <p:sp>
        <p:nvSpPr>
          <p:cNvPr id="10" name="object 10"/>
          <p:cNvSpPr/>
          <p:nvPr/>
        </p:nvSpPr>
        <p:spPr>
          <a:xfrm>
            <a:off x="6679576" y="790645"/>
            <a:ext cx="1690712" cy="189517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xfrm>
            <a:off x="4839107" y="167241"/>
            <a:ext cx="5561784" cy="505267"/>
          </a:xfrm>
          <a:prstGeom prst="rect">
            <a:avLst/>
          </a:prstGeom>
        </p:spPr>
        <p:txBody>
          <a:bodyPr vert="horz" wrap="square" lIns="0" tIns="1270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7780">
              <a:spcBef>
                <a:spcPts val="100"/>
              </a:spcBef>
            </a:pPr>
            <a:r>
              <a:rPr spc="130" dirty="0"/>
              <a:t>What</a:t>
            </a:r>
            <a:r>
              <a:rPr spc="-180" dirty="0"/>
              <a:t> </a:t>
            </a:r>
            <a:r>
              <a:rPr spc="160" dirty="0"/>
              <a:t>would</a:t>
            </a:r>
            <a:r>
              <a:rPr spc="-180" dirty="0"/>
              <a:t> </a:t>
            </a:r>
            <a:r>
              <a:rPr spc="195" dirty="0"/>
              <a:t>we</a:t>
            </a:r>
            <a:r>
              <a:rPr spc="-180" dirty="0"/>
              <a:t> </a:t>
            </a:r>
            <a:r>
              <a:rPr spc="40" dirty="0"/>
              <a:t>want?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706410" y="967513"/>
            <a:ext cx="568769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800" spc="-145" dirty="0">
                <a:latin typeface="Wingdings"/>
                <a:cs typeface="Wingdings"/>
              </a:rPr>
              <a:t></a:t>
            </a:r>
            <a:r>
              <a:rPr sz="2800" spc="-145" dirty="0">
                <a:latin typeface="Times New Roman"/>
                <a:cs typeface="Times New Roman"/>
              </a:rPr>
              <a:t> </a:t>
            </a:r>
            <a:r>
              <a:rPr sz="2800" spc="-415" dirty="0">
                <a:latin typeface="Arial"/>
                <a:cs typeface="Arial"/>
              </a:rPr>
              <a:t>Something </a:t>
            </a:r>
            <a:r>
              <a:rPr sz="2800" spc="-300" dirty="0">
                <a:latin typeface="Arial"/>
                <a:cs typeface="Arial"/>
              </a:rPr>
              <a:t>that </a:t>
            </a:r>
            <a:r>
              <a:rPr sz="2800" spc="-350" dirty="0">
                <a:latin typeface="Arial"/>
                <a:cs typeface="Arial"/>
              </a:rPr>
              <a:t>includes </a:t>
            </a:r>
            <a:r>
              <a:rPr sz="2800" spc="-490" dirty="0">
                <a:latin typeface="Arial"/>
                <a:cs typeface="Arial"/>
              </a:rPr>
              <a:t>a </a:t>
            </a:r>
            <a:r>
              <a:rPr sz="2800" spc="-335" dirty="0">
                <a:latin typeface="Arial"/>
                <a:cs typeface="Arial"/>
              </a:rPr>
              <a:t>temporal</a:t>
            </a:r>
            <a:r>
              <a:rPr sz="2800" spc="-450" dirty="0">
                <a:latin typeface="Arial"/>
                <a:cs typeface="Arial"/>
              </a:rPr>
              <a:t> </a:t>
            </a:r>
            <a:r>
              <a:rPr sz="2800" spc="-350" dirty="0">
                <a:latin typeface="Arial"/>
                <a:cs typeface="Arial"/>
              </a:rPr>
              <a:t>weighting</a:t>
            </a:r>
            <a:endParaRPr sz="2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327900" y="1783602"/>
            <a:ext cx="5579406" cy="292639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086911" y="1211564"/>
            <a:ext cx="1690712" cy="18951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xfrm>
            <a:off x="4839107" y="167241"/>
            <a:ext cx="5561784" cy="505267"/>
          </a:xfrm>
          <a:prstGeom prst="rect">
            <a:avLst/>
          </a:prstGeom>
        </p:spPr>
        <p:txBody>
          <a:bodyPr vert="horz" wrap="square" lIns="0" tIns="1270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7780">
              <a:spcBef>
                <a:spcPts val="100"/>
              </a:spcBef>
            </a:pPr>
            <a:r>
              <a:rPr spc="130" dirty="0"/>
              <a:t>What</a:t>
            </a:r>
            <a:r>
              <a:rPr spc="-180" dirty="0"/>
              <a:t> </a:t>
            </a:r>
            <a:r>
              <a:rPr spc="160" dirty="0"/>
              <a:t>would</a:t>
            </a:r>
            <a:r>
              <a:rPr spc="-180" dirty="0"/>
              <a:t> </a:t>
            </a:r>
            <a:r>
              <a:rPr spc="195" dirty="0"/>
              <a:t>we</a:t>
            </a:r>
            <a:r>
              <a:rPr spc="-180" dirty="0"/>
              <a:t> </a:t>
            </a:r>
            <a:r>
              <a:rPr spc="40" dirty="0"/>
              <a:t>want?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706410" y="967513"/>
            <a:ext cx="568769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800" spc="-145" dirty="0">
                <a:latin typeface="Wingdings"/>
                <a:cs typeface="Wingdings"/>
              </a:rPr>
              <a:t></a:t>
            </a:r>
            <a:r>
              <a:rPr sz="2800" spc="-145" dirty="0">
                <a:latin typeface="Times New Roman"/>
                <a:cs typeface="Times New Roman"/>
              </a:rPr>
              <a:t> </a:t>
            </a:r>
            <a:r>
              <a:rPr sz="2800" spc="-415" dirty="0">
                <a:latin typeface="Arial"/>
                <a:cs typeface="Arial"/>
              </a:rPr>
              <a:t>Something </a:t>
            </a:r>
            <a:r>
              <a:rPr sz="2800" spc="-300" dirty="0">
                <a:latin typeface="Arial"/>
                <a:cs typeface="Arial"/>
              </a:rPr>
              <a:t>that </a:t>
            </a:r>
            <a:r>
              <a:rPr sz="2800" spc="-350" dirty="0">
                <a:latin typeface="Arial"/>
                <a:cs typeface="Arial"/>
              </a:rPr>
              <a:t>includes </a:t>
            </a:r>
            <a:r>
              <a:rPr sz="2800" spc="-490" dirty="0">
                <a:latin typeface="Arial"/>
                <a:cs typeface="Arial"/>
              </a:rPr>
              <a:t>a </a:t>
            </a:r>
            <a:r>
              <a:rPr sz="2800" spc="-335" dirty="0">
                <a:latin typeface="Arial"/>
                <a:cs typeface="Arial"/>
              </a:rPr>
              <a:t>temporal</a:t>
            </a:r>
            <a:r>
              <a:rPr sz="2800" spc="-450" dirty="0">
                <a:latin typeface="Arial"/>
                <a:cs typeface="Arial"/>
              </a:rPr>
              <a:t> </a:t>
            </a:r>
            <a:r>
              <a:rPr sz="2800" spc="-350" dirty="0">
                <a:latin typeface="Arial"/>
                <a:cs typeface="Arial"/>
              </a:rPr>
              <a:t>weighting</a:t>
            </a:r>
            <a:endParaRPr sz="2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327900" y="1783514"/>
            <a:ext cx="5579406" cy="37323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647372" y="360213"/>
            <a:ext cx="2721871" cy="30510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15435" y="163333"/>
            <a:ext cx="4166235" cy="513080"/>
          </a:xfrm>
          <a:prstGeom prst="rect">
            <a:avLst/>
          </a:prstGeom>
        </p:spPr>
        <p:txBody>
          <a:bodyPr vert="horz" wrap="square" lIns="0" tIns="1270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2700">
              <a:spcBef>
                <a:spcPts val="100"/>
              </a:spcBef>
            </a:pPr>
            <a:r>
              <a:rPr sz="3200" spc="130" dirty="0"/>
              <a:t>What</a:t>
            </a:r>
            <a:r>
              <a:rPr sz="3200" spc="-180" dirty="0"/>
              <a:t> </a:t>
            </a:r>
            <a:r>
              <a:rPr sz="3200" spc="160" dirty="0"/>
              <a:t>would</a:t>
            </a:r>
            <a:r>
              <a:rPr sz="3200" spc="-180" dirty="0"/>
              <a:t> </a:t>
            </a:r>
            <a:r>
              <a:rPr sz="3200" spc="195" dirty="0"/>
              <a:t>we</a:t>
            </a:r>
            <a:r>
              <a:rPr sz="3200" spc="-180" dirty="0"/>
              <a:t> </a:t>
            </a:r>
            <a:r>
              <a:rPr sz="3200" spc="40" dirty="0"/>
              <a:t>want?</a:t>
            </a:r>
            <a:endParaRPr sz="3200"/>
          </a:p>
        </p:txBody>
      </p:sp>
      <p:sp>
        <p:nvSpPr>
          <p:cNvPr id="3" name="object 3"/>
          <p:cNvSpPr txBox="1"/>
          <p:nvPr/>
        </p:nvSpPr>
        <p:spPr>
          <a:xfrm>
            <a:off x="1706410" y="967513"/>
            <a:ext cx="568769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800" spc="-145" dirty="0">
                <a:latin typeface="Wingdings"/>
                <a:cs typeface="Wingdings"/>
              </a:rPr>
              <a:t></a:t>
            </a:r>
            <a:r>
              <a:rPr sz="2800" spc="-145" dirty="0">
                <a:latin typeface="Times New Roman"/>
                <a:cs typeface="Times New Roman"/>
              </a:rPr>
              <a:t> </a:t>
            </a:r>
            <a:r>
              <a:rPr sz="2800" spc="-415" dirty="0">
                <a:latin typeface="Arial"/>
                <a:cs typeface="Arial"/>
              </a:rPr>
              <a:t>Something </a:t>
            </a:r>
            <a:r>
              <a:rPr sz="2800" spc="-300" dirty="0">
                <a:latin typeface="Arial"/>
                <a:cs typeface="Arial"/>
              </a:rPr>
              <a:t>that </a:t>
            </a:r>
            <a:r>
              <a:rPr sz="2800" spc="-350" dirty="0">
                <a:latin typeface="Arial"/>
                <a:cs typeface="Arial"/>
              </a:rPr>
              <a:t>includes </a:t>
            </a:r>
            <a:r>
              <a:rPr sz="2800" spc="-490" dirty="0">
                <a:latin typeface="Arial"/>
                <a:cs typeface="Arial"/>
              </a:rPr>
              <a:t>a </a:t>
            </a:r>
            <a:r>
              <a:rPr sz="2800" spc="-335" dirty="0">
                <a:latin typeface="Arial"/>
                <a:cs typeface="Arial"/>
              </a:rPr>
              <a:t>temporal</a:t>
            </a:r>
            <a:r>
              <a:rPr sz="2800" spc="-450" dirty="0">
                <a:latin typeface="Arial"/>
                <a:cs typeface="Arial"/>
              </a:rPr>
              <a:t> </a:t>
            </a:r>
            <a:r>
              <a:rPr sz="2800" spc="-350" dirty="0">
                <a:latin typeface="Arial"/>
                <a:cs typeface="Arial"/>
              </a:rPr>
              <a:t>weighting</a:t>
            </a:r>
            <a:endParaRPr sz="2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327900" y="1783843"/>
            <a:ext cx="5579406" cy="472126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7364041" y="5680481"/>
            <a:ext cx="14484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 dirty="0">
                <a:solidFill>
                  <a:srgbClr val="FF0000"/>
                </a:solidFill>
                <a:latin typeface="Calibri"/>
                <a:cs typeface="Calibri"/>
              </a:rPr>
              <a:t>Morlet</a:t>
            </a:r>
            <a:r>
              <a:rPr spc="-4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pc="-5" dirty="0">
                <a:solidFill>
                  <a:srgbClr val="FF0000"/>
                </a:solidFill>
                <a:latin typeface="Calibri"/>
                <a:cs typeface="Calibri"/>
              </a:rPr>
              <a:t>wavelet</a:t>
            </a:r>
            <a:endParaRPr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086911" y="1211564"/>
            <a:ext cx="1690712" cy="18951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17900" y="163333"/>
            <a:ext cx="4361815" cy="513080"/>
          </a:xfrm>
          <a:prstGeom prst="rect">
            <a:avLst/>
          </a:prstGeom>
        </p:spPr>
        <p:txBody>
          <a:bodyPr vert="horz" wrap="square" lIns="0" tIns="1270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2700">
              <a:spcBef>
                <a:spcPts val="100"/>
              </a:spcBef>
            </a:pPr>
            <a:r>
              <a:rPr sz="3200" spc="130" dirty="0"/>
              <a:t>What </a:t>
            </a:r>
            <a:r>
              <a:rPr sz="3200" spc="-35" dirty="0"/>
              <a:t>is </a:t>
            </a:r>
            <a:r>
              <a:rPr sz="3200" spc="40" dirty="0"/>
              <a:t>this </a:t>
            </a:r>
            <a:r>
              <a:rPr sz="3200" spc="90" dirty="0"/>
              <a:t>talk</a:t>
            </a:r>
            <a:r>
              <a:rPr sz="3200" spc="-480" dirty="0"/>
              <a:t> </a:t>
            </a:r>
            <a:r>
              <a:rPr sz="3200" spc="55" dirty="0"/>
              <a:t>about?</a:t>
            </a:r>
            <a:endParaRPr sz="3200"/>
          </a:p>
        </p:txBody>
      </p:sp>
      <p:sp>
        <p:nvSpPr>
          <p:cNvPr id="3" name="object 3"/>
          <p:cNvSpPr/>
          <p:nvPr/>
        </p:nvSpPr>
        <p:spPr>
          <a:xfrm>
            <a:off x="3166880" y="2031423"/>
            <a:ext cx="5279580" cy="314682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830657" y="5487744"/>
            <a:ext cx="650049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94360" marR="5080" indent="-582295">
              <a:spcBef>
                <a:spcPts val="100"/>
              </a:spcBef>
            </a:pPr>
            <a:r>
              <a:rPr sz="2000" spc="-315" dirty="0">
                <a:latin typeface="Arial"/>
                <a:cs typeface="Arial"/>
              </a:rPr>
              <a:t>Frequency </a:t>
            </a:r>
            <a:r>
              <a:rPr sz="2000" spc="-215" dirty="0">
                <a:latin typeface="Arial"/>
                <a:cs typeface="Arial"/>
              </a:rPr>
              <a:t>information </a:t>
            </a:r>
            <a:r>
              <a:rPr sz="2000" spc="-235" dirty="0">
                <a:latin typeface="Arial"/>
                <a:cs typeface="Arial"/>
              </a:rPr>
              <a:t>at </a:t>
            </a:r>
            <a:r>
              <a:rPr sz="2000" spc="-330" dirty="0">
                <a:latin typeface="Arial"/>
                <a:cs typeface="Arial"/>
              </a:rPr>
              <a:t>each </a:t>
            </a:r>
            <a:r>
              <a:rPr sz="2000" spc="-200" dirty="0">
                <a:latin typeface="Arial"/>
                <a:cs typeface="Arial"/>
              </a:rPr>
              <a:t>point </a:t>
            </a:r>
            <a:r>
              <a:rPr sz="2000" spc="-170" dirty="0">
                <a:latin typeface="Arial"/>
                <a:cs typeface="Arial"/>
              </a:rPr>
              <a:t>in </a:t>
            </a:r>
            <a:r>
              <a:rPr sz="2000" spc="-229" dirty="0">
                <a:latin typeface="Arial"/>
                <a:cs typeface="Arial"/>
              </a:rPr>
              <a:t>time </a:t>
            </a:r>
            <a:r>
              <a:rPr sz="2000" spc="-220" dirty="0">
                <a:latin typeface="Arial"/>
                <a:cs typeface="Arial"/>
              </a:rPr>
              <a:t>is </a:t>
            </a:r>
            <a:r>
              <a:rPr sz="2000" spc="-350" dirty="0">
                <a:latin typeface="Arial"/>
                <a:cs typeface="Arial"/>
              </a:rPr>
              <a:t>a </a:t>
            </a:r>
            <a:r>
              <a:rPr sz="2000" spc="-265" dirty="0">
                <a:latin typeface="Arial"/>
                <a:cs typeface="Arial"/>
              </a:rPr>
              <a:t>weighted </a:t>
            </a:r>
            <a:r>
              <a:rPr sz="2000" spc="-345" dirty="0">
                <a:latin typeface="Arial"/>
                <a:cs typeface="Arial"/>
              </a:rPr>
              <a:t>sum </a:t>
            </a:r>
            <a:r>
              <a:rPr sz="2000" spc="-204" dirty="0">
                <a:latin typeface="Arial"/>
                <a:cs typeface="Arial"/>
              </a:rPr>
              <a:t>of </a:t>
            </a:r>
            <a:r>
              <a:rPr sz="2000" spc="-240" dirty="0">
                <a:latin typeface="Arial"/>
                <a:cs typeface="Arial"/>
              </a:rPr>
              <a:t>the </a:t>
            </a:r>
            <a:r>
              <a:rPr sz="2000" spc="-270" dirty="0">
                <a:latin typeface="Arial"/>
                <a:cs typeface="Arial"/>
              </a:rPr>
              <a:t>frequency  </a:t>
            </a:r>
            <a:r>
              <a:rPr sz="2000" spc="-215" dirty="0">
                <a:latin typeface="Arial"/>
                <a:cs typeface="Arial"/>
              </a:rPr>
              <a:t>information </a:t>
            </a:r>
            <a:r>
              <a:rPr sz="2000" spc="-204" dirty="0">
                <a:latin typeface="Arial"/>
                <a:cs typeface="Arial"/>
              </a:rPr>
              <a:t>of </a:t>
            </a:r>
            <a:r>
              <a:rPr sz="2000" spc="-240" dirty="0">
                <a:latin typeface="Arial"/>
                <a:cs typeface="Arial"/>
              </a:rPr>
              <a:t>the </a:t>
            </a:r>
            <a:r>
              <a:rPr sz="2000" spc="-265" dirty="0">
                <a:latin typeface="Arial"/>
                <a:cs typeface="Arial"/>
              </a:rPr>
              <a:t>instantaneous </a:t>
            </a:r>
            <a:r>
              <a:rPr sz="2000" spc="-229" dirty="0">
                <a:latin typeface="Arial"/>
                <a:cs typeface="Arial"/>
              </a:rPr>
              <a:t>time </a:t>
            </a:r>
            <a:r>
              <a:rPr sz="2000" spc="-465" dirty="0">
                <a:latin typeface="Arial"/>
                <a:cs typeface="Arial"/>
              </a:rPr>
              <a:t>AND </a:t>
            </a:r>
            <a:r>
              <a:rPr sz="2000" spc="-240" dirty="0">
                <a:latin typeface="Arial"/>
                <a:cs typeface="Arial"/>
              </a:rPr>
              <a:t>the </a:t>
            </a:r>
            <a:r>
              <a:rPr sz="2000" spc="-250" dirty="0">
                <a:latin typeface="Arial"/>
                <a:cs typeface="Arial"/>
              </a:rPr>
              <a:t>neighboring</a:t>
            </a:r>
            <a:r>
              <a:rPr sz="2000" spc="-125" dirty="0">
                <a:latin typeface="Arial"/>
                <a:cs typeface="Arial"/>
              </a:rPr>
              <a:t> </a:t>
            </a:r>
            <a:r>
              <a:rPr sz="2000" spc="-215" dirty="0">
                <a:latin typeface="Arial"/>
                <a:cs typeface="Arial"/>
              </a:rPr>
              <a:t>time.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551642" y="1064840"/>
            <a:ext cx="707263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21155" marR="5080" indent="-1609090">
              <a:spcBef>
                <a:spcPts val="100"/>
              </a:spcBef>
            </a:pPr>
            <a:r>
              <a:rPr sz="2000" spc="-280" dirty="0">
                <a:latin typeface="Arial"/>
                <a:cs typeface="Arial"/>
              </a:rPr>
              <a:t>Time-frequency </a:t>
            </a:r>
            <a:r>
              <a:rPr sz="2000" spc="-250" dirty="0">
                <a:latin typeface="Arial"/>
                <a:cs typeface="Arial"/>
              </a:rPr>
              <a:t>representations </a:t>
            </a:r>
            <a:r>
              <a:rPr sz="2000" spc="-210" dirty="0">
                <a:latin typeface="Arial"/>
                <a:cs typeface="Arial"/>
              </a:rPr>
              <a:t>retain </a:t>
            </a:r>
            <a:r>
              <a:rPr sz="2000" spc="-315" dirty="0">
                <a:latin typeface="Arial"/>
                <a:cs typeface="Arial"/>
              </a:rPr>
              <a:t>advantages </a:t>
            </a:r>
            <a:r>
              <a:rPr sz="2000" spc="-204" dirty="0">
                <a:latin typeface="Arial"/>
                <a:cs typeface="Arial"/>
              </a:rPr>
              <a:t>of </a:t>
            </a:r>
            <a:r>
              <a:rPr sz="2000" spc="-229" dirty="0">
                <a:latin typeface="Arial"/>
                <a:cs typeface="Arial"/>
              </a:rPr>
              <a:t>both time </a:t>
            </a:r>
            <a:r>
              <a:rPr sz="2000" spc="-285" dirty="0">
                <a:latin typeface="Arial"/>
                <a:cs typeface="Arial"/>
              </a:rPr>
              <a:t>and </a:t>
            </a:r>
            <a:r>
              <a:rPr sz="2000" spc="-270" dirty="0">
                <a:latin typeface="Arial"/>
                <a:cs typeface="Arial"/>
              </a:rPr>
              <a:t>frequency domain  </a:t>
            </a:r>
            <a:r>
              <a:rPr sz="2000" spc="-254" dirty="0">
                <a:latin typeface="Arial"/>
                <a:cs typeface="Arial"/>
              </a:rPr>
              <a:t>While </a:t>
            </a:r>
            <a:r>
              <a:rPr sz="2000" spc="-300" dirty="0">
                <a:latin typeface="Arial"/>
                <a:cs typeface="Arial"/>
              </a:rPr>
              <a:t>making </a:t>
            </a:r>
            <a:r>
              <a:rPr sz="2000" spc="-250" dirty="0">
                <a:latin typeface="Arial"/>
                <a:cs typeface="Arial"/>
              </a:rPr>
              <a:t>only </a:t>
            </a:r>
            <a:r>
              <a:rPr sz="2000" spc="-254" dirty="0">
                <a:latin typeface="Arial"/>
                <a:cs typeface="Arial"/>
              </a:rPr>
              <a:t>small </a:t>
            </a:r>
            <a:r>
              <a:rPr sz="2000" spc="-285" dirty="0">
                <a:latin typeface="Arial"/>
                <a:cs typeface="Arial"/>
              </a:rPr>
              <a:t>sacriﬁces </a:t>
            </a:r>
            <a:r>
              <a:rPr sz="2000" spc="-204" dirty="0">
                <a:latin typeface="Arial"/>
                <a:cs typeface="Arial"/>
              </a:rPr>
              <a:t>to</a:t>
            </a:r>
            <a:r>
              <a:rPr sz="2000" spc="-260" dirty="0">
                <a:latin typeface="Arial"/>
                <a:cs typeface="Arial"/>
              </a:rPr>
              <a:t> </a:t>
            </a:r>
            <a:r>
              <a:rPr sz="2000" spc="-229" dirty="0">
                <a:latin typeface="Arial"/>
                <a:cs typeface="Arial"/>
              </a:rPr>
              <a:t>precision: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24000" y="2"/>
            <a:ext cx="9131300" cy="840105"/>
          </a:xfrm>
          <a:custGeom>
            <a:avLst/>
            <a:gdLst/>
            <a:ahLst/>
            <a:cxnLst/>
            <a:rect l="l" t="t" r="r" b="b"/>
            <a:pathLst>
              <a:path w="9131300" h="840105">
                <a:moveTo>
                  <a:pt x="0" y="839745"/>
                </a:moveTo>
                <a:lnTo>
                  <a:pt x="0" y="0"/>
                </a:lnTo>
                <a:lnTo>
                  <a:pt x="9131298" y="0"/>
                </a:lnTo>
                <a:lnTo>
                  <a:pt x="9131298" y="839745"/>
                </a:lnTo>
                <a:lnTo>
                  <a:pt x="0" y="839745"/>
                </a:lnTo>
                <a:close/>
              </a:path>
            </a:pathLst>
          </a:custGeom>
          <a:solidFill>
            <a:srgbClr val="F5F5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524000" y="2"/>
            <a:ext cx="9131300" cy="840105"/>
          </a:xfrm>
          <a:custGeom>
            <a:avLst/>
            <a:gdLst/>
            <a:ahLst/>
            <a:cxnLst/>
            <a:rect l="l" t="t" r="r" b="b"/>
            <a:pathLst>
              <a:path w="9131300" h="840105">
                <a:moveTo>
                  <a:pt x="0" y="0"/>
                </a:moveTo>
                <a:lnTo>
                  <a:pt x="9131297" y="0"/>
                </a:lnTo>
                <a:lnTo>
                  <a:pt x="9131297" y="839745"/>
                </a:lnTo>
                <a:lnTo>
                  <a:pt x="0" y="839745"/>
                </a:lnTo>
              </a:path>
            </a:pathLst>
          </a:custGeom>
          <a:ln w="25399">
            <a:solidFill>
              <a:srgbClr val="91919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223667" y="163333"/>
            <a:ext cx="5724525" cy="513080"/>
          </a:xfrm>
          <a:prstGeom prst="rect">
            <a:avLst/>
          </a:prstGeom>
        </p:spPr>
        <p:txBody>
          <a:bodyPr vert="horz" wrap="square" lIns="0" tIns="1270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2700">
              <a:spcBef>
                <a:spcPts val="100"/>
              </a:spcBef>
            </a:pPr>
            <a:r>
              <a:rPr sz="3200" spc="135" dirty="0"/>
              <a:t>How</a:t>
            </a:r>
            <a:r>
              <a:rPr sz="3200" spc="-170" dirty="0"/>
              <a:t> </a:t>
            </a:r>
            <a:r>
              <a:rPr sz="3200" spc="125" dirty="0"/>
              <a:t>to</a:t>
            </a:r>
            <a:r>
              <a:rPr sz="3200" spc="-80" dirty="0"/>
              <a:t> </a:t>
            </a:r>
            <a:r>
              <a:rPr sz="3200" spc="105" dirty="0"/>
              <a:t>make</a:t>
            </a:r>
            <a:r>
              <a:rPr sz="3200" spc="-80" dirty="0"/>
              <a:t> </a:t>
            </a:r>
            <a:r>
              <a:rPr sz="3200" spc="-30" dirty="0"/>
              <a:t>a</a:t>
            </a:r>
            <a:r>
              <a:rPr sz="3200" spc="-80" dirty="0"/>
              <a:t> </a:t>
            </a:r>
            <a:r>
              <a:rPr sz="3200" spc="114" dirty="0"/>
              <a:t>Morlet</a:t>
            </a:r>
            <a:r>
              <a:rPr sz="3200" spc="-165" dirty="0"/>
              <a:t> </a:t>
            </a:r>
            <a:r>
              <a:rPr sz="3200" spc="105" dirty="0"/>
              <a:t>wavelet</a:t>
            </a:r>
            <a:endParaRPr sz="3200"/>
          </a:p>
        </p:txBody>
      </p:sp>
      <p:sp>
        <p:nvSpPr>
          <p:cNvPr id="5" name="object 5"/>
          <p:cNvSpPr/>
          <p:nvPr/>
        </p:nvSpPr>
        <p:spPr>
          <a:xfrm>
            <a:off x="3270102" y="1346721"/>
            <a:ext cx="5730137" cy="36725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834762" y="5312285"/>
            <a:ext cx="6756400" cy="566420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1659255" marR="5080" indent="-1647189">
              <a:lnSpc>
                <a:spcPts val="2100"/>
              </a:lnSpc>
              <a:spcBef>
                <a:spcPts val="220"/>
              </a:spcBef>
            </a:pPr>
            <a:r>
              <a:rPr spc="-235" dirty="0">
                <a:latin typeface="Arial"/>
                <a:cs typeface="Arial"/>
              </a:rPr>
              <a:t>Instead </a:t>
            </a:r>
            <a:r>
              <a:rPr spc="-185" dirty="0">
                <a:latin typeface="Arial"/>
                <a:cs typeface="Arial"/>
              </a:rPr>
              <a:t>of </a:t>
            </a:r>
            <a:r>
              <a:rPr spc="-250" dirty="0">
                <a:latin typeface="Arial"/>
                <a:cs typeface="Arial"/>
              </a:rPr>
              <a:t>using </a:t>
            </a:r>
            <a:r>
              <a:rPr spc="-310" dirty="0">
                <a:latin typeface="Arial"/>
                <a:cs typeface="Arial"/>
              </a:rPr>
              <a:t>many </a:t>
            </a:r>
            <a:r>
              <a:rPr spc="-235" dirty="0">
                <a:latin typeface="Arial"/>
                <a:cs typeface="Arial"/>
              </a:rPr>
              <a:t>sine </a:t>
            </a:r>
            <a:r>
              <a:rPr spc="-320" dirty="0">
                <a:latin typeface="Arial"/>
                <a:cs typeface="Arial"/>
              </a:rPr>
              <a:t>waves </a:t>
            </a:r>
            <a:r>
              <a:rPr spc="-185" dirty="0">
                <a:latin typeface="Arial"/>
                <a:cs typeface="Arial"/>
              </a:rPr>
              <a:t>with </a:t>
            </a:r>
            <a:r>
              <a:rPr spc="-190" dirty="0">
                <a:latin typeface="Arial"/>
                <a:cs typeface="Arial"/>
              </a:rPr>
              <a:t>diﬀerent </a:t>
            </a:r>
            <a:r>
              <a:rPr spc="-225" dirty="0">
                <a:latin typeface="Arial"/>
                <a:cs typeface="Arial"/>
              </a:rPr>
              <a:t>frequencies, time-frequency </a:t>
            </a:r>
            <a:r>
              <a:rPr spc="-235" dirty="0">
                <a:latin typeface="Arial"/>
                <a:cs typeface="Arial"/>
              </a:rPr>
              <a:t>decomposition  </a:t>
            </a:r>
            <a:r>
              <a:rPr spc="-305" dirty="0">
                <a:latin typeface="Arial"/>
                <a:cs typeface="Arial"/>
              </a:rPr>
              <a:t>uses </a:t>
            </a:r>
            <a:r>
              <a:rPr spc="-310" dirty="0">
                <a:latin typeface="Arial"/>
                <a:cs typeface="Arial"/>
              </a:rPr>
              <a:t>many </a:t>
            </a:r>
            <a:r>
              <a:rPr spc="-260" dirty="0">
                <a:latin typeface="Arial"/>
                <a:cs typeface="Arial"/>
              </a:rPr>
              <a:t>wavelets </a:t>
            </a:r>
            <a:r>
              <a:rPr spc="-185" dirty="0">
                <a:latin typeface="Arial"/>
                <a:cs typeface="Arial"/>
              </a:rPr>
              <a:t>with </a:t>
            </a:r>
            <a:r>
              <a:rPr spc="-190" dirty="0">
                <a:latin typeface="Arial"/>
                <a:cs typeface="Arial"/>
              </a:rPr>
              <a:t>diﬀerent</a:t>
            </a:r>
            <a:r>
              <a:rPr spc="-390" dirty="0">
                <a:latin typeface="Arial"/>
                <a:cs typeface="Arial"/>
              </a:rPr>
              <a:t> </a:t>
            </a:r>
            <a:r>
              <a:rPr spc="-225" dirty="0">
                <a:latin typeface="Arial"/>
                <a:cs typeface="Arial"/>
              </a:rPr>
              <a:t>frequencies.</a:t>
            </a:r>
            <a:endParaRPr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8075085" y="2798230"/>
            <a:ext cx="2438520" cy="5749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9715501" y="3168747"/>
            <a:ext cx="694265" cy="54831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173287" y="3399904"/>
            <a:ext cx="207818" cy="18703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219700" y="3421064"/>
            <a:ext cx="114300" cy="9683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185756" y="1529541"/>
            <a:ext cx="207818" cy="19119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232400" y="1554164"/>
            <a:ext cx="114300" cy="9683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185756" y="4135581"/>
            <a:ext cx="207818" cy="18703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232400" y="4157664"/>
            <a:ext cx="114300" cy="9683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721927" y="4098174"/>
            <a:ext cx="203661" cy="18703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765798" y="4119562"/>
            <a:ext cx="114300" cy="9683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734397" y="3295995"/>
            <a:ext cx="203661" cy="18703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778498" y="3319464"/>
            <a:ext cx="114300" cy="9683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734397" y="1529541"/>
            <a:ext cx="203661" cy="19119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778498" y="1554164"/>
            <a:ext cx="114300" cy="9683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241473" y="1546166"/>
            <a:ext cx="203661" cy="187036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286500" y="1566864"/>
            <a:ext cx="114300" cy="9683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229004" y="2635133"/>
            <a:ext cx="203661" cy="19119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273800" y="2659064"/>
            <a:ext cx="114300" cy="9683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241473" y="3765665"/>
            <a:ext cx="203661" cy="191192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286500" y="3789364"/>
            <a:ext cx="114300" cy="9683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037812" y="2851265"/>
            <a:ext cx="203661" cy="191192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083300" y="2874964"/>
            <a:ext cx="114300" cy="9683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050280" y="4148050"/>
            <a:ext cx="203661" cy="187036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6095998" y="4170362"/>
            <a:ext cx="114300" cy="9683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6050280" y="1824643"/>
            <a:ext cx="203661" cy="187036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6095998" y="1846264"/>
            <a:ext cx="114300" cy="9683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189676" y="2245892"/>
            <a:ext cx="2127885" cy="135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800" spc="-85" dirty="0">
                <a:latin typeface="Arial"/>
                <a:cs typeface="Arial"/>
                <a:hlinkClick r:id="rId2"/>
              </a:rPr>
              <a:t>http://moargeek.com/2014/07/29/nerd-nerd-nerd-nerd-word/</a:t>
            </a:r>
            <a:endParaRPr sz="8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632004" y="2950408"/>
            <a:ext cx="7798073" cy="26756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47528" y="4850780"/>
            <a:ext cx="8229600" cy="1851448"/>
          </a:xfrm>
        </p:spPr>
        <p:txBody>
          <a:bodyPr/>
          <a:lstStyle/>
          <a:p>
            <a:r>
              <a:rPr lang="en-US" dirty="0"/>
              <a:t>Convert to frequency domain</a:t>
            </a:r>
          </a:p>
          <a:p>
            <a:pPr lvl="1"/>
            <a:r>
              <a:rPr lang="en-US" dirty="0"/>
              <a:t>Wavelet decomposition</a:t>
            </a:r>
          </a:p>
          <a:p>
            <a:pPr lvl="1"/>
            <a:r>
              <a:rPr lang="en-CA" dirty="0"/>
              <a:t>Wigner distribution</a:t>
            </a:r>
          </a:p>
          <a:p>
            <a:pPr lvl="1"/>
            <a:r>
              <a:rPr lang="en-CA" dirty="0"/>
              <a:t>Fourier transform</a:t>
            </a:r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2894" y="1700514"/>
            <a:ext cx="5506211" cy="2958258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D2AB3EB-5506-411B-9F79-0E262BC78F2F}"/>
              </a:ext>
            </a:extLst>
          </p:cNvPr>
          <p:cNvSpPr txBox="1">
            <a:spLocks/>
          </p:cNvSpPr>
          <p:nvPr/>
        </p:nvSpPr>
        <p:spPr>
          <a:xfrm>
            <a:off x="609600" y="633714"/>
            <a:ext cx="10972800" cy="106680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914400"/>
            <a:r>
              <a:rPr lang="en-CA" dirty="0"/>
              <a:t>How do we describe time varying signals?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0826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325084" y="63237"/>
            <a:ext cx="3343275" cy="1630575"/>
          </a:xfrm>
          <a:prstGeom prst="rect">
            <a:avLst/>
          </a:prstGeom>
          <a:solidFill>
            <a:srgbClr val="F5F5F5"/>
          </a:solidFill>
          <a:ln w="25399">
            <a:solidFill>
              <a:srgbClr val="919191"/>
            </a:solidFill>
          </a:ln>
        </p:spPr>
        <p:txBody>
          <a:bodyPr vert="horz" wrap="square" lIns="0" tIns="167005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23189" marR="110489">
              <a:lnSpc>
                <a:spcPts val="3800"/>
              </a:lnSpc>
              <a:spcBef>
                <a:spcPts val="1315"/>
              </a:spcBef>
            </a:pPr>
            <a:r>
              <a:rPr sz="3200" spc="90" dirty="0"/>
              <a:t>Wavelet  </a:t>
            </a:r>
            <a:r>
              <a:rPr sz="3200" spc="70" dirty="0"/>
              <a:t>Convolution </a:t>
            </a:r>
            <a:r>
              <a:rPr sz="3200" spc="-35" dirty="0"/>
              <a:t>as</a:t>
            </a:r>
            <a:r>
              <a:rPr sz="3200" spc="-275" dirty="0"/>
              <a:t> </a:t>
            </a:r>
            <a:r>
              <a:rPr sz="3200" spc="-30" dirty="0"/>
              <a:t>a  </a:t>
            </a:r>
            <a:r>
              <a:rPr sz="3200" spc="40" dirty="0"/>
              <a:t>Bandpass</a:t>
            </a:r>
            <a:r>
              <a:rPr sz="3200" spc="-110" dirty="0"/>
              <a:t> </a:t>
            </a:r>
            <a:r>
              <a:rPr sz="3200" spc="55" dirty="0"/>
              <a:t>Filter</a:t>
            </a:r>
            <a:endParaRPr sz="3200"/>
          </a:p>
        </p:txBody>
      </p:sp>
      <p:sp>
        <p:nvSpPr>
          <p:cNvPr id="3" name="object 3"/>
          <p:cNvSpPr txBox="1"/>
          <p:nvPr/>
        </p:nvSpPr>
        <p:spPr>
          <a:xfrm>
            <a:off x="7403824" y="2330336"/>
            <a:ext cx="2771775" cy="148336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 marR="5080">
              <a:lnSpc>
                <a:spcPct val="99500"/>
              </a:lnSpc>
              <a:spcBef>
                <a:spcPts val="115"/>
              </a:spcBef>
            </a:pPr>
            <a:r>
              <a:rPr sz="2400" spc="-415" dirty="0">
                <a:latin typeface="Arial"/>
                <a:cs typeface="Arial"/>
              </a:rPr>
              <a:t>Remember </a:t>
            </a:r>
            <a:r>
              <a:rPr sz="2400" spc="-420" dirty="0">
                <a:latin typeface="Arial"/>
                <a:cs typeface="Arial"/>
              </a:rPr>
              <a:t>a </a:t>
            </a:r>
            <a:r>
              <a:rPr sz="2400" spc="-295" dirty="0">
                <a:latin typeface="Arial"/>
                <a:cs typeface="Arial"/>
              </a:rPr>
              <a:t>convolution </a:t>
            </a:r>
            <a:r>
              <a:rPr sz="2400" spc="-265" dirty="0">
                <a:latin typeface="Arial"/>
                <a:cs typeface="Arial"/>
              </a:rPr>
              <a:t>is  </a:t>
            </a:r>
            <a:r>
              <a:rPr sz="2400" spc="-285" dirty="0">
                <a:latin typeface="Arial"/>
                <a:cs typeface="Arial"/>
              </a:rPr>
              <a:t>the </a:t>
            </a:r>
            <a:r>
              <a:rPr sz="2400" spc="-305" dirty="0">
                <a:latin typeface="Arial"/>
                <a:cs typeface="Arial"/>
              </a:rPr>
              <a:t>time-varying </a:t>
            </a:r>
            <a:r>
              <a:rPr sz="2400" spc="-340" dirty="0">
                <a:latin typeface="Arial"/>
                <a:cs typeface="Arial"/>
              </a:rPr>
              <a:t>mapping  between </a:t>
            </a:r>
            <a:r>
              <a:rPr sz="2400" spc="-420" dirty="0">
                <a:latin typeface="Arial"/>
                <a:cs typeface="Arial"/>
              </a:rPr>
              <a:t>a </a:t>
            </a:r>
            <a:r>
              <a:rPr sz="2400" spc="-285" dirty="0">
                <a:latin typeface="Arial"/>
                <a:cs typeface="Arial"/>
              </a:rPr>
              <a:t>kernel </a:t>
            </a:r>
            <a:r>
              <a:rPr sz="2400" spc="-280" dirty="0">
                <a:latin typeface="Arial"/>
                <a:cs typeface="Arial"/>
              </a:rPr>
              <a:t>(here </a:t>
            </a:r>
            <a:r>
              <a:rPr sz="2400" spc="-285" dirty="0">
                <a:latin typeface="Arial"/>
                <a:cs typeface="Arial"/>
              </a:rPr>
              <a:t>the  </a:t>
            </a:r>
            <a:r>
              <a:rPr sz="2400" spc="-305" dirty="0">
                <a:latin typeface="Arial"/>
                <a:cs typeface="Arial"/>
              </a:rPr>
              <a:t>wavelet) </a:t>
            </a:r>
            <a:r>
              <a:rPr sz="2400" spc="-340" dirty="0">
                <a:latin typeface="Arial"/>
                <a:cs typeface="Arial"/>
              </a:rPr>
              <a:t>and </a:t>
            </a:r>
            <a:r>
              <a:rPr sz="2400" spc="-420" dirty="0">
                <a:latin typeface="Arial"/>
                <a:cs typeface="Arial"/>
              </a:rPr>
              <a:t>a </a:t>
            </a:r>
            <a:r>
              <a:rPr sz="2400" spc="-305" dirty="0">
                <a:latin typeface="Arial"/>
                <a:cs typeface="Arial"/>
              </a:rPr>
              <a:t>signal</a:t>
            </a:r>
            <a:r>
              <a:rPr sz="2400" spc="-440" dirty="0">
                <a:latin typeface="Arial"/>
                <a:cs typeface="Arial"/>
              </a:rPr>
              <a:t> </a:t>
            </a:r>
            <a:r>
              <a:rPr sz="2400" spc="-405" dirty="0">
                <a:latin typeface="Arial"/>
                <a:cs typeface="Arial"/>
              </a:rPr>
              <a:t>(EEG).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575249" y="76961"/>
            <a:ext cx="5287252" cy="666132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s://www.researchgate.net/profile/Ole_Jensen3/publication/267748206/figure/fig4/AS:295684810002435@1447508160230/Effect-of-window-length-zero-padding-and-tapering-on-short-window-Fourier-Transform-A_W640.jpg">
            <a:extLst>
              <a:ext uri="{FF2B5EF4-FFF2-40B4-BE49-F238E27FC236}">
                <a16:creationId xmlns:a16="http://schemas.microsoft.com/office/drawing/2014/main" id="{504A5F81-C4EB-4AC6-9A04-4BECF8C659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0563" y="0"/>
            <a:ext cx="57292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19098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s://motorbehaviour.files.wordpress.com/2011/07/erp_averaging_mouraux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4604" y="1165728"/>
            <a:ext cx="6722791" cy="5082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5278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AB3EB-5506-411B-9F79-0E262BC78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22139"/>
            <a:ext cx="10972800" cy="1066800"/>
          </a:xfrm>
        </p:spPr>
        <p:txBody>
          <a:bodyPr/>
          <a:lstStyle/>
          <a:p>
            <a:pPr algn="ctr"/>
            <a:r>
              <a:rPr lang="en-US" dirty="0"/>
              <a:t>Some Basics of Neuroscience</a:t>
            </a:r>
          </a:p>
        </p:txBody>
      </p:sp>
      <p:pic>
        <p:nvPicPr>
          <p:cNvPr id="4098" name="Picture 2" descr="Where Do ERPs Come From?&#10;To be recorded at a distance, large numbers of neurons&#10;must have similar voltage fields&#10;Equivalen...">
            <a:extLst>
              <a:ext uri="{FF2B5EF4-FFF2-40B4-BE49-F238E27FC236}">
                <a16:creationId xmlns:a16="http://schemas.microsoft.com/office/drawing/2014/main" id="{16D4FCC7-FA39-49D9-A751-1CBB33135A0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 bwMode="auto">
          <a:xfrm>
            <a:off x="3216109" y="2118167"/>
            <a:ext cx="5934693" cy="4455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9087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AB3EB-5506-411B-9F79-0E262BC78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33714"/>
            <a:ext cx="10972800" cy="1066800"/>
          </a:xfrm>
        </p:spPr>
        <p:txBody>
          <a:bodyPr/>
          <a:lstStyle/>
          <a:p>
            <a:pPr algn="ctr"/>
            <a:r>
              <a:rPr lang="en-US" dirty="0"/>
              <a:t>Some Basics of Neuroscience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57CE10-D78D-49E6-AA47-A2996C674C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49495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en-US" dirty="0"/>
              <a:t>Resting membrane potential</a:t>
            </a:r>
          </a:p>
          <a:p>
            <a:pPr lvl="1">
              <a:lnSpc>
                <a:spcPct val="110000"/>
              </a:lnSpc>
              <a:spcBef>
                <a:spcPts val="200"/>
              </a:spcBef>
            </a:pPr>
            <a:r>
              <a:rPr lang="en-US" dirty="0"/>
              <a:t>-70 mV on inside of cell</a:t>
            </a:r>
          </a:p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en-US" dirty="0"/>
              <a:t>Action potentials</a:t>
            </a:r>
          </a:p>
          <a:p>
            <a:pPr lvl="1">
              <a:lnSpc>
                <a:spcPct val="110000"/>
              </a:lnSpc>
              <a:spcBef>
                <a:spcPts val="200"/>
              </a:spcBef>
            </a:pPr>
            <a:r>
              <a:rPr lang="en-US" dirty="0"/>
              <a:t>Triggered when membrane potential goes sufficiently positive</a:t>
            </a:r>
          </a:p>
          <a:p>
            <a:pPr lvl="1">
              <a:lnSpc>
                <a:spcPct val="110000"/>
              </a:lnSpc>
              <a:spcBef>
                <a:spcPts val="200"/>
              </a:spcBef>
            </a:pPr>
            <a:r>
              <a:rPr lang="en-US" dirty="0"/>
              <a:t>Starts at axon hillock and travels down axon</a:t>
            </a:r>
          </a:p>
          <a:p>
            <a:pPr lvl="1">
              <a:lnSpc>
                <a:spcPct val="110000"/>
              </a:lnSpc>
              <a:spcBef>
                <a:spcPts val="200"/>
              </a:spcBef>
            </a:pPr>
            <a:r>
              <a:rPr lang="en-US" dirty="0"/>
              <a:t>Rarely contributes to scalp EEG</a:t>
            </a:r>
          </a:p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en-US" dirty="0"/>
              <a:t>Postsynaptic potentials (PSPs)</a:t>
            </a:r>
          </a:p>
          <a:p>
            <a:pPr lvl="1">
              <a:lnSpc>
                <a:spcPct val="110000"/>
              </a:lnSpc>
              <a:spcBef>
                <a:spcPts val="200"/>
              </a:spcBef>
            </a:pPr>
            <a:r>
              <a:rPr lang="en-US" dirty="0"/>
              <a:t>Neurotransmitter binds with receptor, opens ion channels</a:t>
            </a:r>
          </a:p>
          <a:p>
            <a:pPr lvl="1">
              <a:lnSpc>
                <a:spcPct val="110000"/>
              </a:lnSpc>
              <a:spcBef>
                <a:spcPts val="200"/>
              </a:spcBef>
            </a:pPr>
            <a:r>
              <a:rPr lang="en-US" dirty="0"/>
              <a:t>Excitatory: Positive charges move into cell</a:t>
            </a:r>
          </a:p>
          <a:p>
            <a:pPr lvl="1">
              <a:lnSpc>
                <a:spcPct val="110000"/>
              </a:lnSpc>
              <a:spcBef>
                <a:spcPts val="200"/>
              </a:spcBef>
            </a:pPr>
            <a:r>
              <a:rPr lang="en-US" dirty="0"/>
              <a:t>Inhibitory: Negative charges move into cell</a:t>
            </a:r>
          </a:p>
          <a:p>
            <a:pPr lvl="1">
              <a:lnSpc>
                <a:spcPct val="110000"/>
              </a:lnSpc>
              <a:spcBef>
                <a:spcPts val="200"/>
              </a:spcBef>
            </a:pPr>
            <a:r>
              <a:rPr lang="en-US" dirty="0"/>
              <a:t>The origin of most EEG signals</a:t>
            </a:r>
          </a:p>
        </p:txBody>
      </p:sp>
    </p:spTree>
    <p:extLst>
      <p:ext uri="{BB962C8B-B14F-4D97-AF65-F5344CB8AC3E}">
        <p14:creationId xmlns:p14="http://schemas.microsoft.com/office/powerpoint/2010/main" val="832555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AB3EB-5506-411B-9F79-0E262BC78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35461"/>
            <a:ext cx="10972800" cy="1066800"/>
          </a:xfrm>
        </p:spPr>
        <p:txBody>
          <a:bodyPr/>
          <a:lstStyle/>
          <a:p>
            <a:pPr algn="ctr"/>
            <a:r>
              <a:rPr lang="en-US" dirty="0"/>
              <a:t>Some Basics of Neuroscience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3D6DCE-6FBB-4EC8-BDC9-66FD10CC50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 descr="Where Do ERPs Come From?&#10;Scalp-recorded potentials are&#10;possible only for layered&#10;structures with consistent&#10;orientations&#10;P...">
            <a:extLst>
              <a:ext uri="{FF2B5EF4-FFF2-40B4-BE49-F238E27FC236}">
                <a16:creationId xmlns:a16="http://schemas.microsoft.com/office/drawing/2014/main" id="{C6CC9316-6E26-4E64-8903-9ADA7C11E4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7962" y="1690688"/>
            <a:ext cx="6696075" cy="5027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3945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AB3EB-5506-411B-9F79-0E262BC78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Some Basics of Neuroscience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3D6DCE-6FBB-4EC8-BDC9-66FD10CC50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 descr="Magnetoencephalography (MEG)&#10;Magnetic fields travel around electrical dipoles&#10;The skull is transparent to magnetism -- les...">
            <a:extLst>
              <a:ext uri="{FF2B5EF4-FFF2-40B4-BE49-F238E27FC236}">
                <a16:creationId xmlns:a16="http://schemas.microsoft.com/office/drawing/2014/main" id="{B49F09BF-5B3E-4CA6-A75A-3322241F15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937"/>
          <a:stretch/>
        </p:blipFill>
        <p:spPr bwMode="auto">
          <a:xfrm>
            <a:off x="2147411" y="1945928"/>
            <a:ext cx="7897178" cy="4746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7436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35000"/>
            <a:ext cx="10972800" cy="1066800"/>
          </a:xfrm>
        </p:spPr>
        <p:txBody>
          <a:bodyPr/>
          <a:lstStyle/>
          <a:p>
            <a:pPr algn="ctr"/>
            <a:r>
              <a:rPr lang="en-US" dirty="0"/>
              <a:t>Time-Frequency Analysis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923142"/>
            <a:ext cx="10972800" cy="4651393"/>
          </a:xfrm>
        </p:spPr>
        <p:txBody>
          <a:bodyPr/>
          <a:lstStyle/>
          <a:p>
            <a:r>
              <a:rPr lang="en-US" dirty="0"/>
              <a:t>We model our signal as a linear combination of sine waves</a:t>
            </a:r>
          </a:p>
          <a:p>
            <a:endParaRPr lang="en-CA" dirty="0"/>
          </a:p>
        </p:txBody>
      </p:sp>
      <p:sp>
        <p:nvSpPr>
          <p:cNvPr id="16" name="object 4">
            <a:extLst>
              <a:ext uri="{FF2B5EF4-FFF2-40B4-BE49-F238E27FC236}">
                <a16:creationId xmlns:a16="http://schemas.microsoft.com/office/drawing/2014/main" id="{048FF88A-9AB5-49A5-A261-6CF947AEE078}"/>
              </a:ext>
            </a:extLst>
          </p:cNvPr>
          <p:cNvSpPr/>
          <p:nvPr/>
        </p:nvSpPr>
        <p:spPr>
          <a:xfrm>
            <a:off x="1873773" y="2879696"/>
            <a:ext cx="3894958" cy="14745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5">
            <a:extLst>
              <a:ext uri="{FF2B5EF4-FFF2-40B4-BE49-F238E27FC236}">
                <a16:creationId xmlns:a16="http://schemas.microsoft.com/office/drawing/2014/main" id="{A480B005-FAE3-4719-B0CA-9CEF6F89B95E}"/>
              </a:ext>
            </a:extLst>
          </p:cNvPr>
          <p:cNvSpPr/>
          <p:nvPr/>
        </p:nvSpPr>
        <p:spPr>
          <a:xfrm>
            <a:off x="6025544" y="2903565"/>
            <a:ext cx="4394353" cy="352565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76189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AB3EB-5506-411B-9F79-0E262BC78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33714"/>
            <a:ext cx="10972800" cy="1066800"/>
          </a:xfrm>
        </p:spPr>
        <p:txBody>
          <a:bodyPr/>
          <a:lstStyle/>
          <a:p>
            <a:pPr algn="ctr"/>
            <a:r>
              <a:rPr lang="en-US" dirty="0"/>
              <a:t>Think of music…</a:t>
            </a:r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99C0FF62-CCF5-4389-B315-C53047E05C85}"/>
              </a:ext>
            </a:extLst>
          </p:cNvPr>
          <p:cNvSpPr/>
          <p:nvPr/>
        </p:nvSpPr>
        <p:spPr>
          <a:xfrm>
            <a:off x="1666409" y="3019332"/>
            <a:ext cx="3835682" cy="27680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E18A7F0D-48AD-4DDD-9C9D-BEAB279B75F1}"/>
              </a:ext>
            </a:extLst>
          </p:cNvPr>
          <p:cNvSpPr/>
          <p:nvPr/>
        </p:nvSpPr>
        <p:spPr>
          <a:xfrm>
            <a:off x="6027531" y="3021890"/>
            <a:ext cx="4366661" cy="250253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E93A377-DD52-4B10-BBF9-68E19F4CF682}"/>
              </a:ext>
            </a:extLst>
          </p:cNvPr>
          <p:cNvSpPr txBox="1"/>
          <p:nvPr/>
        </p:nvSpPr>
        <p:spPr>
          <a:xfrm>
            <a:off x="7315200" y="2404745"/>
            <a:ext cx="15965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Phase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23AFC7D-3C5D-4A5A-A9E0-F83759C96394}"/>
              </a:ext>
            </a:extLst>
          </p:cNvPr>
          <p:cNvSpPr txBox="1"/>
          <p:nvPr/>
        </p:nvSpPr>
        <p:spPr>
          <a:xfrm>
            <a:off x="418950" y="3167390"/>
            <a:ext cx="22516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Amplitude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1C1A30D-CD5C-4C9E-BD94-B5528AE9AF8F}"/>
              </a:ext>
            </a:extLst>
          </p:cNvPr>
          <p:cNvSpPr txBox="1"/>
          <p:nvPr/>
        </p:nvSpPr>
        <p:spPr>
          <a:xfrm>
            <a:off x="418950" y="4301825"/>
            <a:ext cx="22516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Frequency</a:t>
            </a:r>
          </a:p>
        </p:txBody>
      </p:sp>
    </p:spTree>
    <p:extLst>
      <p:ext uri="{BB962C8B-B14F-4D97-AF65-F5344CB8AC3E}">
        <p14:creationId xmlns:p14="http://schemas.microsoft.com/office/powerpoint/2010/main" val="858858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9128452" y="6309320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err="1"/>
              <a:t>wikipedia</a:t>
            </a:r>
            <a:endParaRPr lang="en-CA" dirty="0"/>
          </a:p>
        </p:txBody>
      </p:sp>
      <p:sp>
        <p:nvSpPr>
          <p:cNvPr id="11" name="TextBox 10"/>
          <p:cNvSpPr txBox="1"/>
          <p:nvPr/>
        </p:nvSpPr>
        <p:spPr>
          <a:xfrm>
            <a:off x="3341143" y="1734597"/>
            <a:ext cx="5968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First 4 Fourier components for the square wave function: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1328" y="2138012"/>
            <a:ext cx="2769344" cy="276934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007768" y="5157193"/>
            <a:ext cx="4258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Amplitude:    how big is circle</a:t>
            </a:r>
          </a:p>
          <a:p>
            <a:r>
              <a:rPr lang="en-CA" dirty="0"/>
              <a:t>Phase:            offset in position on circle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D2AB3EB-5506-411B-9F79-0E262BC78F2F}"/>
              </a:ext>
            </a:extLst>
          </p:cNvPr>
          <p:cNvSpPr txBox="1">
            <a:spLocks/>
          </p:cNvSpPr>
          <p:nvPr/>
        </p:nvSpPr>
        <p:spPr>
          <a:xfrm>
            <a:off x="609600" y="633714"/>
            <a:ext cx="10972800" cy="106680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914400"/>
            <a:r>
              <a:rPr lang="en-CA" dirty="0"/>
              <a:t>Time domain signal and its frequency spectrum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2400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919536" y="7749480"/>
                <a:ext cx="8147248" cy="452596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CA" sz="1800" dirty="0"/>
                  <a:t>FFT: </a:t>
                </a:r>
                <a14:m>
                  <m:oMath xmlns:m="http://schemas.openxmlformats.org/officeDocument/2006/math">
                    <m:r>
                      <a:rPr lang="en-CA" sz="1800" i="1">
                        <a:latin typeface="Cambria Math"/>
                      </a:rPr>
                      <m:t>𝑋</m:t>
                    </m:r>
                    <m:d>
                      <m:dPr>
                        <m:ctrlPr>
                          <a:rPr lang="en-CA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1800" i="1">
                            <a:latin typeface="Cambria Math"/>
                          </a:rPr>
                          <m:t>𝑘</m:t>
                        </m:r>
                      </m:e>
                    </m:d>
                    <m:r>
                      <a:rPr lang="en-CA" sz="1800" i="1">
                        <a:latin typeface="Cambria Math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CA" sz="18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CA" sz="1800" i="1">
                            <a:latin typeface="Cambria Math"/>
                          </a:rPr>
                          <m:t>𝑛</m:t>
                        </m:r>
                        <m:r>
                          <a:rPr lang="en-CA" sz="1800" i="1">
                            <a:latin typeface="Cambria Math"/>
                          </a:rPr>
                          <m:t>=0</m:t>
                        </m:r>
                      </m:sub>
                      <m:sup>
                        <m:r>
                          <a:rPr lang="en-CA" sz="1800" i="1">
                            <a:latin typeface="Cambria Math"/>
                          </a:rPr>
                          <m:t>𝑁</m:t>
                        </m:r>
                        <m:r>
                          <a:rPr lang="en-CA" sz="1800" i="1">
                            <a:latin typeface="Cambria Math"/>
                          </a:rPr>
                          <m:t>−1</m:t>
                        </m:r>
                      </m:sup>
                      <m:e>
                        <m:sSub>
                          <m:sSubPr>
                            <m:ctrlPr>
                              <a:rPr lang="en-CA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1800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CA" sz="1800" i="1">
                                <a:latin typeface="Cambria Math"/>
                              </a:rPr>
                              <m:t>𝑛</m:t>
                            </m:r>
                          </m:sub>
                        </m:sSub>
                        <m:sSup>
                          <m:sSupPr>
                            <m:ctrlPr>
                              <a:rPr lang="en-CA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1800" i="1">
                                <a:latin typeface="Cambria Math"/>
                              </a:rPr>
                              <m:t>𝑒</m:t>
                            </m:r>
                          </m:e>
                          <m:sup>
                            <m:r>
                              <a:rPr lang="en-CA" sz="1800" i="1">
                                <a:latin typeface="Cambria Math"/>
                              </a:rPr>
                              <m:t>−</m:t>
                            </m:r>
                            <m:r>
                              <a:rPr lang="en-CA" sz="1800" i="1">
                                <a:latin typeface="Cambria Math"/>
                              </a:rPr>
                              <m:t>𝑖</m:t>
                            </m:r>
                            <m:r>
                              <a:rPr lang="en-CA" sz="1800" i="1">
                                <a:latin typeface="Cambria Math"/>
                              </a:rPr>
                              <m:t>2</m:t>
                            </m:r>
                            <m:r>
                              <a:rPr lang="en-CA" sz="1800" i="1">
                                <a:latin typeface="Cambria Math"/>
                                <a:ea typeface="Cambria Math"/>
                              </a:rPr>
                              <m:t>𝜋</m:t>
                            </m:r>
                            <m:r>
                              <a:rPr lang="en-CA" sz="1800" i="1">
                                <a:latin typeface="Cambria Math"/>
                                <a:ea typeface="Cambria Math"/>
                              </a:rPr>
                              <m:t>𝑘𝑛</m:t>
                            </m:r>
                            <m:r>
                              <a:rPr lang="en-CA" sz="1800" i="1">
                                <a:latin typeface="Cambria Math"/>
                                <a:ea typeface="Cambria Math"/>
                              </a:rPr>
                              <m:t>/</m:t>
                            </m:r>
                            <m:r>
                              <a:rPr lang="en-CA" sz="1800" i="1">
                                <a:latin typeface="Cambria Math"/>
                                <a:ea typeface="Cambria Math"/>
                              </a:rPr>
                              <m:t>𝑁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CA" sz="1800" dirty="0"/>
                  <a:t>		IFFT: </a:t>
                </a:r>
                <a14:m>
                  <m:oMath xmlns:m="http://schemas.openxmlformats.org/officeDocument/2006/math">
                    <m:r>
                      <a:rPr lang="en-CA" sz="1800" i="1">
                        <a:latin typeface="Cambria Math"/>
                      </a:rPr>
                      <m:t>𝑥</m:t>
                    </m:r>
                    <m:d>
                      <m:dPr>
                        <m:ctrlPr>
                          <a:rPr lang="en-CA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1800" i="1">
                            <a:latin typeface="Cambria Math"/>
                          </a:rPr>
                          <m:t>𝑛</m:t>
                        </m:r>
                      </m:e>
                    </m:d>
                    <m:r>
                      <a:rPr lang="en-CA" sz="180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CA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1800" i="1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CA" sz="1800" i="1">
                            <a:latin typeface="Cambria Math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CA" sz="18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CA" sz="1800" i="1">
                            <a:latin typeface="Cambria Math"/>
                          </a:rPr>
                          <m:t>𝑘</m:t>
                        </m:r>
                        <m:r>
                          <a:rPr lang="en-CA" sz="1800" i="1">
                            <a:latin typeface="Cambria Math"/>
                          </a:rPr>
                          <m:t>=0</m:t>
                        </m:r>
                      </m:sub>
                      <m:sup>
                        <m:r>
                          <a:rPr lang="en-CA" sz="1800" i="1">
                            <a:latin typeface="Cambria Math"/>
                          </a:rPr>
                          <m:t>𝑁</m:t>
                        </m:r>
                        <m:r>
                          <a:rPr lang="en-CA" sz="1800" i="1">
                            <a:latin typeface="Cambria Math"/>
                          </a:rPr>
                          <m:t>−1</m:t>
                        </m:r>
                      </m:sup>
                      <m:e>
                        <m:sSub>
                          <m:sSubPr>
                            <m:ctrlPr>
                              <a:rPr lang="en-CA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1800" i="1">
                                <a:latin typeface="Cambria Math"/>
                              </a:rPr>
                              <m:t>𝑋</m:t>
                            </m:r>
                          </m:e>
                          <m:sub>
                            <m:r>
                              <a:rPr lang="en-CA" sz="1800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  <m:sSup>
                          <m:sSupPr>
                            <m:ctrlPr>
                              <a:rPr lang="en-CA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1800" i="1">
                                <a:latin typeface="Cambria Math"/>
                              </a:rPr>
                              <m:t>𝑒</m:t>
                            </m:r>
                          </m:e>
                          <m:sup>
                            <m:r>
                              <a:rPr lang="en-CA" sz="1800" i="1">
                                <a:latin typeface="Cambria Math"/>
                              </a:rPr>
                              <m:t>𝑖</m:t>
                            </m:r>
                            <m:r>
                              <a:rPr lang="en-CA" sz="1800" i="1">
                                <a:latin typeface="Cambria Math"/>
                              </a:rPr>
                              <m:t>2</m:t>
                            </m:r>
                            <m:r>
                              <a:rPr lang="en-CA" sz="1800" i="1">
                                <a:latin typeface="Cambria Math"/>
                                <a:ea typeface="Cambria Math"/>
                              </a:rPr>
                              <m:t>𝜋</m:t>
                            </m:r>
                            <m:r>
                              <a:rPr lang="en-CA" sz="1800" i="1">
                                <a:latin typeface="Cambria Math"/>
                                <a:ea typeface="Cambria Math"/>
                              </a:rPr>
                              <m:t>𝑘𝑛</m:t>
                            </m:r>
                            <m:r>
                              <a:rPr lang="en-CA" sz="1800" i="1">
                                <a:latin typeface="Cambria Math"/>
                                <a:ea typeface="Cambria Math"/>
                              </a:rPr>
                              <m:t>/</m:t>
                            </m:r>
                            <m:r>
                              <a:rPr lang="en-CA" sz="1800" i="1">
                                <a:latin typeface="Cambria Math"/>
                                <a:ea typeface="Cambria Math"/>
                              </a:rPr>
                              <m:t>𝑁</m:t>
                            </m:r>
                          </m:sup>
                        </m:sSup>
                      </m:e>
                    </m:nary>
                  </m:oMath>
                </a14:m>
                <a:endParaRPr lang="en-CA" sz="1800" dirty="0"/>
              </a:p>
              <a:p>
                <a:pPr marL="0" indent="0">
                  <a:buNone/>
                </a:pPr>
                <a:endParaRPr lang="en-CA" sz="1800" dirty="0"/>
              </a:p>
              <a:p>
                <a:pPr marL="0" indent="0">
                  <a:buNone/>
                </a:pPr>
                <a:r>
                  <a:rPr lang="en-CA" sz="1800" dirty="0"/>
                  <a:t>Where </a:t>
                </a:r>
                <a14:m>
                  <m:oMath xmlns:m="http://schemas.openxmlformats.org/officeDocument/2006/math">
                    <m:r>
                      <a:rPr lang="en-CA" sz="1800" i="1">
                        <a:latin typeface="Cambria Math"/>
                      </a:rPr>
                      <m:t>𝑥</m:t>
                    </m:r>
                    <m:d>
                      <m:dPr>
                        <m:ctrlPr>
                          <a:rPr lang="en-CA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1800" i="1">
                            <a:latin typeface="Cambria Math"/>
                          </a:rPr>
                          <m:t>𝑛</m:t>
                        </m:r>
                      </m:e>
                    </m:d>
                  </m:oMath>
                </a14:m>
                <a:r>
                  <a:rPr lang="en-CA" sz="1800" dirty="0"/>
                  <a:t> is sampled signal obtained from </a:t>
                </a:r>
                <a14:m>
                  <m:oMath xmlns:m="http://schemas.openxmlformats.org/officeDocument/2006/math">
                    <m:r>
                      <a:rPr lang="en-CA" sz="1800" i="1">
                        <a:latin typeface="Cambria Math"/>
                      </a:rPr>
                      <m:t>𝑥</m:t>
                    </m:r>
                    <m:d>
                      <m:dPr>
                        <m:ctrlPr>
                          <a:rPr lang="en-CA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1800" i="1">
                            <a:latin typeface="Cambria Math"/>
                          </a:rPr>
                          <m:t>𝑡</m:t>
                        </m:r>
                      </m:e>
                    </m:d>
                  </m:oMath>
                </a14:m>
                <a:r>
                  <a:rPr lang="en-CA" sz="1800" dirty="0"/>
                  <a:t> and </a:t>
                </a:r>
                <a14:m>
                  <m:oMath xmlns:m="http://schemas.openxmlformats.org/officeDocument/2006/math">
                    <m:r>
                      <a:rPr lang="en-CA" sz="1800" i="1">
                        <a:latin typeface="Cambria Math"/>
                      </a:rPr>
                      <m:t>𝑋</m:t>
                    </m:r>
                    <m:d>
                      <m:dPr>
                        <m:ctrlPr>
                          <a:rPr lang="en-CA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1800" i="1">
                            <a:latin typeface="Cambria Math"/>
                          </a:rPr>
                          <m:t>𝑘</m:t>
                        </m:r>
                      </m:e>
                    </m:d>
                  </m:oMath>
                </a14:m>
                <a:r>
                  <a:rPr lang="en-CA" sz="1800" dirty="0"/>
                  <a:t> represent its frequency components. To get a more intuitive idea of what the frequency response represents, consider the system below:									</a:t>
                </a:r>
                <a:r>
                  <a:rPr lang="en-CA" sz="1800" dirty="0">
                    <a:hlinkClick r:id="rId2"/>
                  </a:rPr>
                  <a:t>Frequency response</a:t>
                </a:r>
                <a:endParaRPr lang="en-CA" sz="18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19536" y="7749480"/>
                <a:ext cx="8147248" cy="4525963"/>
              </a:xfrm>
              <a:blipFill>
                <a:blip r:embed="rId3"/>
                <a:stretch>
                  <a:fillRect l="-674" t="-9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2243572" y="2274838"/>
            <a:ext cx="7704856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2800" dirty="0">
                <a:solidFill>
                  <a:srgbClr val="00B050"/>
                </a:solidFill>
                <a:hlinkClick r:id="rId4"/>
              </a:rPr>
              <a:t>http://www.jezzamon.com/fourier/index.html</a:t>
            </a:r>
            <a:endParaRPr lang="en-CA" sz="2800" dirty="0">
              <a:solidFill>
                <a:srgbClr val="00B050"/>
              </a:solidFill>
            </a:endParaRPr>
          </a:p>
          <a:p>
            <a:endParaRPr lang="en-CA" sz="2800" dirty="0">
              <a:solidFill>
                <a:srgbClr val="00B050"/>
              </a:solidFill>
            </a:endParaRPr>
          </a:p>
          <a:p>
            <a:r>
              <a:rPr lang="en-CA" sz="2800">
                <a:solidFill>
                  <a:srgbClr val="00B050"/>
                </a:solidFill>
                <a:hlinkClick r:id="rId5"/>
              </a:rPr>
              <a:t>https://betterexplained.com/articles/an-interactive-guide-to-the-fourier-transform/</a:t>
            </a:r>
            <a:endParaRPr lang="en-CA" sz="2800" dirty="0">
              <a:solidFill>
                <a:srgbClr val="00B050"/>
              </a:solidFill>
            </a:endParaRPr>
          </a:p>
          <a:p>
            <a:endParaRPr lang="en-CA" sz="2800" dirty="0">
              <a:solidFill>
                <a:srgbClr val="00B050"/>
              </a:solidFill>
            </a:endParaRPr>
          </a:p>
          <a:p>
            <a:endParaRPr lang="en-CA" sz="2800" dirty="0">
              <a:solidFill>
                <a:srgbClr val="00B050"/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D2AB3EB-5506-411B-9F79-0E262BC78F2F}"/>
              </a:ext>
            </a:extLst>
          </p:cNvPr>
          <p:cNvSpPr txBox="1">
            <a:spLocks/>
          </p:cNvSpPr>
          <p:nvPr/>
        </p:nvSpPr>
        <p:spPr>
          <a:xfrm>
            <a:off x="609600" y="633714"/>
            <a:ext cx="10972800" cy="106680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914400"/>
            <a:r>
              <a:rPr lang="en-CA" dirty="0"/>
              <a:t>Good Interactive Introductions to FFT: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0031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650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0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>
                <a:ea typeface="+mj-ea"/>
                <a:cs typeface="+mj-cs"/>
              </a:rPr>
              <a:t>Fourier Analysis</a:t>
            </a:r>
          </a:p>
        </p:txBody>
      </p:sp>
      <p:sp>
        <p:nvSpPr>
          <p:cNvPr id="10516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43100" y="4089400"/>
            <a:ext cx="8407400" cy="2616200"/>
          </a:xfrm>
        </p:spPr>
        <p:txBody>
          <a:bodyPr/>
          <a:lstStyle/>
          <a:p>
            <a:pPr eaLnBrk="1" hangingPunct="1">
              <a:defRPr/>
            </a:pPr>
            <a:r>
              <a:rPr lang="en-US" sz="2000" dirty="0">
                <a:ea typeface="+mn-ea"/>
                <a:cs typeface="+mn-cs"/>
              </a:rPr>
              <a:t>Any waveform is equivalent to the sum of a set of sine waves of different frequencies, amplitudes and phases</a:t>
            </a:r>
          </a:p>
          <a:p>
            <a:pPr lvl="1" eaLnBrk="1" hangingPunct="1">
              <a:defRPr/>
            </a:pPr>
            <a:r>
              <a:rPr lang="en-US" sz="1800" dirty="0"/>
              <a:t>Time domain: Amplitude as a function of time</a:t>
            </a:r>
          </a:p>
          <a:p>
            <a:pPr lvl="1" eaLnBrk="1" hangingPunct="1">
              <a:defRPr/>
            </a:pPr>
            <a:r>
              <a:rPr lang="en-US" sz="1800" dirty="0"/>
              <a:t>Frequency domain: Amplitude and phase as a function of frequency</a:t>
            </a:r>
          </a:p>
          <a:p>
            <a:pPr eaLnBrk="1" hangingPunct="1">
              <a:defRPr/>
            </a:pPr>
            <a:r>
              <a:rPr lang="en-US" sz="2000" dirty="0">
                <a:ea typeface="+mn-ea"/>
                <a:cs typeface="+mn-cs"/>
              </a:rPr>
              <a:t>Fourier transform converts time domain to frequency domain</a:t>
            </a:r>
          </a:p>
          <a:p>
            <a:pPr eaLnBrk="1" hangingPunct="1">
              <a:defRPr/>
            </a:pPr>
            <a:r>
              <a:rPr lang="en-US" sz="2000" dirty="0">
                <a:ea typeface="+mn-ea"/>
                <a:cs typeface="+mn-cs"/>
              </a:rPr>
              <a:t>Inverse Fourier transform converts frequency domain to time domain</a:t>
            </a:r>
          </a:p>
        </p:txBody>
      </p:sp>
      <p:sp>
        <p:nvSpPr>
          <p:cNvPr id="17412" name="Line 4"/>
          <p:cNvSpPr>
            <a:spLocks noChangeShapeType="1"/>
          </p:cNvSpPr>
          <p:nvPr/>
        </p:nvSpPr>
        <p:spPr bwMode="auto">
          <a:xfrm rot="5400000">
            <a:off x="6096000" y="-2944813"/>
            <a:ext cx="0" cy="7924800"/>
          </a:xfrm>
          <a:prstGeom prst="line">
            <a:avLst/>
          </a:prstGeom>
          <a:noFill/>
          <a:ln w="28575" cap="sq">
            <a:solidFill>
              <a:srgbClr val="FF0000"/>
            </a:solidFill>
            <a:round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000000"/>
              </a:solidFill>
              <a:latin typeface="Geneva" pitchFamily="-112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6909" y="1810613"/>
            <a:ext cx="3301664" cy="205890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1192" y="1375813"/>
            <a:ext cx="3184865" cy="2588768"/>
          </a:xfrm>
          <a:prstGeom prst="rect">
            <a:avLst/>
          </a:prstGeom>
        </p:spPr>
      </p:pic>
      <p:grpSp>
        <p:nvGrpSpPr>
          <p:cNvPr id="2" name="Group 7"/>
          <p:cNvGrpSpPr/>
          <p:nvPr/>
        </p:nvGrpSpPr>
        <p:grpSpPr>
          <a:xfrm>
            <a:off x="5271732" y="2272846"/>
            <a:ext cx="1508848" cy="711128"/>
            <a:chOff x="2225279" y="2963568"/>
            <a:chExt cx="1508848" cy="711128"/>
          </a:xfrm>
        </p:grpSpPr>
        <p:cxnSp>
          <p:nvCxnSpPr>
            <p:cNvPr id="9" name="Straight Arrow Connector 8"/>
            <p:cNvCxnSpPr/>
            <p:nvPr/>
          </p:nvCxnSpPr>
          <p:spPr bwMode="auto">
            <a:xfrm>
              <a:off x="2659480" y="3202390"/>
              <a:ext cx="716432" cy="1588"/>
            </a:xfrm>
            <a:prstGeom prst="straightConnector1">
              <a:avLst/>
            </a:prstGeom>
            <a:solidFill>
              <a:schemeClr val="accent1"/>
            </a:solidFill>
            <a:ln w="12700" cap="sq" cmpd="sng" algn="ctr">
              <a:solidFill>
                <a:schemeClr val="tx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  <p:cxnSp>
          <p:nvCxnSpPr>
            <p:cNvPr id="10" name="Straight Arrow Connector 9"/>
            <p:cNvCxnSpPr/>
            <p:nvPr/>
          </p:nvCxnSpPr>
          <p:spPr bwMode="auto">
            <a:xfrm rot="10800000">
              <a:off x="2659480" y="3290818"/>
              <a:ext cx="673012" cy="1588"/>
            </a:xfrm>
            <a:prstGeom prst="straightConnector1">
              <a:avLst/>
            </a:prstGeom>
            <a:solidFill>
              <a:schemeClr val="accent1"/>
            </a:solidFill>
            <a:ln w="12700" cap="sq" cmpd="sng" algn="ctr">
              <a:solidFill>
                <a:schemeClr val="tx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  <p:sp>
          <p:nvSpPr>
            <p:cNvPr id="11" name="TextBox 10"/>
            <p:cNvSpPr txBox="1"/>
            <p:nvPr/>
          </p:nvSpPr>
          <p:spPr>
            <a:xfrm>
              <a:off x="2225279" y="2963568"/>
              <a:ext cx="150884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000" dirty="0">
                  <a:solidFill>
                    <a:srgbClr val="000000"/>
                  </a:solidFill>
                  <a:latin typeface="Geneva" pitchFamily="-112" charset="0"/>
                </a:rPr>
                <a:t>Fourier Transform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225279" y="3274586"/>
              <a:ext cx="150884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000" dirty="0">
                  <a:solidFill>
                    <a:srgbClr val="000000"/>
                  </a:solidFill>
                  <a:latin typeface="Geneva" pitchFamily="-112" charset="0"/>
                </a:rPr>
                <a:t>Inverse Fourier Transform</a:t>
              </a: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3440063" y="1477992"/>
            <a:ext cx="13953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  <a:latin typeface="Geneva" pitchFamily="-112" charset="0"/>
              </a:rPr>
              <a:t>Time Domain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502414" y="1477992"/>
            <a:ext cx="19159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  <a:latin typeface="Geneva" pitchFamily="-112" charset="0"/>
              </a:rPr>
              <a:t>Frequency Domain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673226" y="2339537"/>
            <a:ext cx="18662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rgbClr val="000000"/>
                </a:solidFill>
                <a:latin typeface="Geneva" pitchFamily="-112" charset="0"/>
              </a:rPr>
              <a:t>Amplitude (or Power)</a:t>
            </a:r>
          </a:p>
        </p:txBody>
      </p:sp>
      <p:cxnSp>
        <p:nvCxnSpPr>
          <p:cNvPr id="17" name="Straight Arrow Connector 16"/>
          <p:cNvCxnSpPr/>
          <p:nvPr/>
        </p:nvCxnSpPr>
        <p:spPr bwMode="auto">
          <a:xfrm rot="10800000" flipV="1">
            <a:off x="7353880" y="2688610"/>
            <a:ext cx="712954" cy="423345"/>
          </a:xfrm>
          <a:prstGeom prst="straightConnector1">
            <a:avLst/>
          </a:prstGeom>
          <a:solidFill>
            <a:schemeClr val="accent1"/>
          </a:solidFill>
          <a:ln w="12700" cap="sq" cmpd="sng" algn="ctr">
            <a:solidFill>
              <a:schemeClr val="tx1"/>
            </a:solidFill>
            <a:prstDash val="solid"/>
            <a:round/>
            <a:headEnd type="none" w="sm" len="sm"/>
            <a:tailEnd type="arrow"/>
          </a:ln>
          <a:effectLst/>
        </p:spPr>
      </p:cxnSp>
      <p:sp>
        <p:nvSpPr>
          <p:cNvPr id="16" name="TextBox 15"/>
          <p:cNvSpPr txBox="1"/>
          <p:nvPr/>
        </p:nvSpPr>
        <p:spPr>
          <a:xfrm>
            <a:off x="8153400" y="2971800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800000"/>
                </a:solidFill>
                <a:latin typeface="Geneva" pitchFamily="-112" charset="0"/>
              </a:rPr>
              <a:t>(Phase, too!)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516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516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1651" grpId="0" build="p" bldLvl="3" autoUpdateAnimBg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282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0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>
                <a:ea typeface="+mj-ea"/>
                <a:cs typeface="+mj-cs"/>
              </a:rPr>
              <a:t>Fourier Analysis</a:t>
            </a:r>
          </a:p>
        </p:txBody>
      </p:sp>
      <p:sp>
        <p:nvSpPr>
          <p:cNvPr id="19459" name="Line 4"/>
          <p:cNvSpPr>
            <a:spLocks noChangeShapeType="1"/>
          </p:cNvSpPr>
          <p:nvPr/>
        </p:nvSpPr>
        <p:spPr bwMode="auto">
          <a:xfrm rot="5400000">
            <a:off x="6096000" y="-2944813"/>
            <a:ext cx="0" cy="7924800"/>
          </a:xfrm>
          <a:prstGeom prst="line">
            <a:avLst/>
          </a:prstGeom>
          <a:noFill/>
          <a:ln w="28575" cap="sq">
            <a:solidFill>
              <a:srgbClr val="FF0000"/>
            </a:solidFill>
            <a:round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000000"/>
              </a:solidFill>
              <a:latin typeface="Geneva" pitchFamily="-112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5890" y="3610165"/>
            <a:ext cx="3849595" cy="251784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4496" y="1807613"/>
            <a:ext cx="4138762" cy="9906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339024" y="2919969"/>
            <a:ext cx="7458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000000"/>
                </a:solidFill>
                <a:latin typeface="Geneva" pitchFamily="-112" charset="0"/>
              </a:rPr>
              <a:t>Time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266284" y="6075631"/>
            <a:ext cx="13965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000000"/>
                </a:solidFill>
                <a:latin typeface="Geneva" pitchFamily="-112" charset="0"/>
              </a:rPr>
              <a:t>Frequency</a:t>
            </a:r>
          </a:p>
        </p:txBody>
      </p:sp>
      <p:sp>
        <p:nvSpPr>
          <p:cNvPr id="12" name="TextBox 11"/>
          <p:cNvSpPr txBox="1"/>
          <p:nvPr/>
        </p:nvSpPr>
        <p:spPr>
          <a:xfrm rot="16200000">
            <a:off x="3716966" y="2147422"/>
            <a:ext cx="13260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000000"/>
                </a:solidFill>
                <a:latin typeface="Geneva" pitchFamily="-112" charset="0"/>
              </a:rPr>
              <a:t>Amplitude</a:t>
            </a:r>
          </a:p>
        </p:txBody>
      </p:sp>
      <p:sp>
        <p:nvSpPr>
          <p:cNvPr id="13" name="TextBox 12"/>
          <p:cNvSpPr txBox="1"/>
          <p:nvPr/>
        </p:nvSpPr>
        <p:spPr>
          <a:xfrm rot="16200000">
            <a:off x="3716966" y="4451972"/>
            <a:ext cx="13260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000000"/>
                </a:solidFill>
                <a:latin typeface="Geneva" pitchFamily="-112" charset="0"/>
              </a:rPr>
              <a:t>Amplitude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144014" y="1967849"/>
            <a:ext cx="19742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000000"/>
                </a:solidFill>
                <a:latin typeface="Geneva" pitchFamily="-112" charset="0"/>
              </a:rPr>
              <a:t>Square wave at F Hz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144014" y="4007855"/>
            <a:ext cx="197420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000000"/>
                </a:solidFill>
                <a:latin typeface="Geneva" pitchFamily="-112" charset="0"/>
              </a:rPr>
              <a:t>Fourier transform of square wave at F Hz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031717" y="5237262"/>
            <a:ext cx="25315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  <a:latin typeface="Geneva" pitchFamily="-112" charset="0"/>
              </a:rPr>
              <a:t>+ 9F + 11F + 13F …</a:t>
            </a:r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heme3">
  <a:themeElements>
    <a:clrScheme name="Urban">
      <a:dk1>
        <a:sysClr val="windowText" lastClr="000000"/>
      </a:dk1>
      <a:lt1>
        <a:sysClr val="window" lastClr="FFFFFF"/>
      </a:lt1>
      <a:dk2>
        <a:srgbClr val="424456"/>
      </a:dk2>
      <a:lt2>
        <a:srgbClr val="DEDEDE"/>
      </a:lt2>
      <a:accent1>
        <a:srgbClr val="53548A"/>
      </a:accent1>
      <a:accent2>
        <a:srgbClr val="438086"/>
      </a:accent2>
      <a:accent3>
        <a:srgbClr val="A04DA3"/>
      </a:accent3>
      <a:accent4>
        <a:srgbClr val="C4652D"/>
      </a:accent4>
      <a:accent5>
        <a:srgbClr val="8B5D3D"/>
      </a:accent5>
      <a:accent6>
        <a:srgbClr val="5C92B5"/>
      </a:accent6>
      <a:hlink>
        <a:srgbClr val="67AFBD"/>
      </a:hlink>
      <a:folHlink>
        <a:srgbClr val="C2A874"/>
      </a:folHlink>
    </a:clrScheme>
    <a:fontScheme name="Custom 1">
      <a:majorFont>
        <a:latin typeface="Microsoft Sans Serif"/>
        <a:ea typeface=""/>
        <a:cs typeface=""/>
      </a:majorFont>
      <a:minorFont>
        <a:latin typeface="Microsoft Sans Serif"/>
        <a:ea typeface=""/>
        <a:cs typeface=""/>
      </a:minorFont>
    </a:fontScheme>
    <a:fmtScheme name="Urban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255000"/>
              </a:schemeClr>
            </a:gs>
            <a:gs pos="55000">
              <a:schemeClr val="phClr">
                <a:tint val="12000"/>
                <a:satMod val="255000"/>
              </a:schemeClr>
            </a:gs>
            <a:gs pos="100000">
              <a:schemeClr val="phClr"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gradFill rotWithShape="1">
          <a:gsLst>
            <a:gs pos="0">
              <a:schemeClr val="phClr">
                <a:tint val="43000"/>
                <a:satMod val="165000"/>
              </a:schemeClr>
            </a:gs>
            <a:gs pos="55000">
              <a:schemeClr val="phClr">
                <a:tint val="83000"/>
                <a:satMod val="155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-40000" t="-90000" r="140000" b="19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15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flat" dir="t">
              <a:rot lat="0" lon="0" rev="20040000"/>
            </a:lightRig>
          </a:scene3d>
          <a:sp3d contourW="12700" prstMaterial="dkEdge">
            <a:bevelT w="25400" h="38100" prst="convex"/>
            <a:contourClr>
              <a:schemeClr val="phClr">
                <a:satMod val="115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100000">
              <a:schemeClr val="phClr">
                <a:tint val="80000"/>
                <a:satMod val="250000"/>
              </a:schemeClr>
            </a:gs>
            <a:gs pos="60000">
              <a:schemeClr val="phClr">
                <a:shade val="38000"/>
                <a:satMod val="175000"/>
              </a:schemeClr>
            </a:gs>
            <a:gs pos="0">
              <a:schemeClr val="phClr">
                <a:shade val="30000"/>
                <a:satMod val="175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</a:schemeClr>
              <a:schemeClr val="phClr">
                <a:tint val="96000"/>
                <a:satMod val="15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3" id="{BA50C21B-62F0-4C6C-8223-01A5E9931563}" vid="{CDD22B9E-5F9C-4DB6-8A68-36A32D7E545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Microsoft Sans Serif"/>
        <a:ea typeface=""/>
        <a:cs typeface=""/>
      </a:majorFont>
      <a:minorFont>
        <a:latin typeface="Microsoft Sans Serif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Balance">
  <a:themeElements>
    <a:clrScheme name="Balance 10">
      <a:dk1>
        <a:srgbClr val="000000"/>
      </a:dk1>
      <a:lt1>
        <a:srgbClr val="FFFFFF"/>
      </a:lt1>
      <a:dk2>
        <a:srgbClr val="000000"/>
      </a:dk2>
      <a:lt2>
        <a:srgbClr val="B8B8B8"/>
      </a:lt2>
      <a:accent1>
        <a:srgbClr val="E5E5FF"/>
      </a:accent1>
      <a:accent2>
        <a:srgbClr val="79CD6B"/>
      </a:accent2>
      <a:accent3>
        <a:srgbClr val="FFFFFF"/>
      </a:accent3>
      <a:accent4>
        <a:srgbClr val="000000"/>
      </a:accent4>
      <a:accent5>
        <a:srgbClr val="F0F0FF"/>
      </a:accent5>
      <a:accent6>
        <a:srgbClr val="6DBA60"/>
      </a:accent6>
      <a:hlink>
        <a:srgbClr val="4477DE"/>
      </a:hlink>
      <a:folHlink>
        <a:srgbClr val="65498F"/>
      </a:folHlink>
    </a:clrScheme>
    <a:fontScheme name="Balance">
      <a:majorFont>
        <a:latin typeface="Geneva"/>
        <a:ea typeface=""/>
        <a:cs typeface=""/>
      </a:majorFont>
      <a:minorFont>
        <a:latin typeface="Gene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sq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Geneva" pitchFamily="-112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sq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Geneva" pitchFamily="-112" charset="0"/>
          </a:defRPr>
        </a:defPPr>
      </a:lstStyle>
    </a:lnDef>
  </a:objectDefaults>
  <a:extraClrSchemeLst>
    <a:extraClrScheme>
      <a:clrScheme name="Balance 1">
        <a:dk1>
          <a:srgbClr val="663300"/>
        </a:dk1>
        <a:lt1>
          <a:srgbClr val="FFFFFF"/>
        </a:lt1>
        <a:dk2>
          <a:srgbClr val="996600"/>
        </a:dk2>
        <a:lt2>
          <a:srgbClr val="DBBD71"/>
        </a:lt2>
        <a:accent1>
          <a:srgbClr val="3C2800"/>
        </a:accent1>
        <a:accent2>
          <a:srgbClr val="808000"/>
        </a:accent2>
        <a:accent3>
          <a:srgbClr val="CAB8AA"/>
        </a:accent3>
        <a:accent4>
          <a:srgbClr val="DADADA"/>
        </a:accent4>
        <a:accent5>
          <a:srgbClr val="AFACAA"/>
        </a:accent5>
        <a:accent6>
          <a:srgbClr val="737300"/>
        </a:accent6>
        <a:hlink>
          <a:srgbClr val="FF9900"/>
        </a:hlink>
        <a:folHlink>
          <a:srgbClr val="CCA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lance 2">
        <a:dk1>
          <a:srgbClr val="660000"/>
        </a:dk1>
        <a:lt1>
          <a:srgbClr val="FFFFFF"/>
        </a:lt1>
        <a:dk2>
          <a:srgbClr val="800000"/>
        </a:dk2>
        <a:lt2>
          <a:srgbClr val="FFFFCC"/>
        </a:lt2>
        <a:accent1>
          <a:srgbClr val="4000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AFAAAA"/>
        </a:accent5>
        <a:accent6>
          <a:srgbClr val="AC6D56"/>
        </a:accent6>
        <a:hlink>
          <a:srgbClr val="FFFF99"/>
        </a:hlink>
        <a:folHlink>
          <a:srgbClr val="E5B325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lance 3">
        <a:dk1>
          <a:srgbClr val="003300"/>
        </a:dk1>
        <a:lt1>
          <a:srgbClr val="FFFFFF"/>
        </a:lt1>
        <a:dk2>
          <a:srgbClr val="4D6A2A"/>
        </a:dk2>
        <a:lt2>
          <a:srgbClr val="CCFF99"/>
        </a:lt2>
        <a:accent1>
          <a:srgbClr val="2EB62E"/>
        </a:accent1>
        <a:accent2>
          <a:srgbClr val="527C3A"/>
        </a:accent2>
        <a:accent3>
          <a:srgbClr val="B2B9AC"/>
        </a:accent3>
        <a:accent4>
          <a:srgbClr val="DADADA"/>
        </a:accent4>
        <a:accent5>
          <a:srgbClr val="ADD7AD"/>
        </a:accent5>
        <a:accent6>
          <a:srgbClr val="497034"/>
        </a:accent6>
        <a:hlink>
          <a:srgbClr val="DDD800"/>
        </a:hlink>
        <a:folHlink>
          <a:srgbClr val="0099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lance 4">
        <a:dk1>
          <a:srgbClr val="005A58"/>
        </a:dk1>
        <a:lt1>
          <a:srgbClr val="FFFFFF"/>
        </a:lt1>
        <a:dk2>
          <a:srgbClr val="00716E"/>
        </a:dk2>
        <a:lt2>
          <a:srgbClr val="FFFF99"/>
        </a:lt2>
        <a:accent1>
          <a:srgbClr val="00403E"/>
        </a:accent1>
        <a:accent2>
          <a:srgbClr val="6D6FC7"/>
        </a:accent2>
        <a:accent3>
          <a:srgbClr val="AABBBA"/>
        </a:accent3>
        <a:accent4>
          <a:srgbClr val="DADADA"/>
        </a:accent4>
        <a:accent5>
          <a:srgbClr val="AAAFAF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lance 5">
        <a:dk1>
          <a:srgbClr val="003366"/>
        </a:dk1>
        <a:lt1>
          <a:srgbClr val="FFFFFF"/>
        </a:lt1>
        <a:dk2>
          <a:srgbClr val="2B5481"/>
        </a:dk2>
        <a:lt2>
          <a:srgbClr val="E5FFFF"/>
        </a:lt2>
        <a:accent1>
          <a:srgbClr val="336699"/>
        </a:accent1>
        <a:accent2>
          <a:srgbClr val="00B000"/>
        </a:accent2>
        <a:accent3>
          <a:srgbClr val="ACB3C1"/>
        </a:accent3>
        <a:accent4>
          <a:srgbClr val="DADADA"/>
        </a:accent4>
        <a:accent5>
          <a:srgbClr val="ADB8CA"/>
        </a:accent5>
        <a:accent6>
          <a:srgbClr val="009F00"/>
        </a:accent6>
        <a:hlink>
          <a:srgbClr val="00CCFF"/>
        </a:hlink>
        <a:folHlink>
          <a:srgbClr val="B5FFFB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lance 6">
        <a:dk1>
          <a:srgbClr val="2F2D25"/>
        </a:dk1>
        <a:lt1>
          <a:srgbClr val="FFFFFF"/>
        </a:lt1>
        <a:dk2>
          <a:srgbClr val="656151"/>
        </a:dk2>
        <a:lt2>
          <a:srgbClr val="FFFFCC"/>
        </a:lt2>
        <a:accent1>
          <a:srgbClr val="818173"/>
        </a:accent1>
        <a:accent2>
          <a:srgbClr val="809EA8"/>
        </a:accent2>
        <a:accent3>
          <a:srgbClr val="B8B7B3"/>
        </a:accent3>
        <a:accent4>
          <a:srgbClr val="DADADA"/>
        </a:accent4>
        <a:accent5>
          <a:srgbClr val="C1C1BC"/>
        </a:accent5>
        <a:accent6>
          <a:srgbClr val="738F98"/>
        </a:accent6>
        <a:hlink>
          <a:srgbClr val="E2C86A"/>
        </a:hlink>
        <a:folHlink>
          <a:srgbClr val="B7B6A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lance 7">
        <a:dk1>
          <a:srgbClr val="B4AF80"/>
        </a:dk1>
        <a:lt1>
          <a:srgbClr val="FFFFFF"/>
        </a:lt1>
        <a:dk2>
          <a:srgbClr val="C8C6A2"/>
        </a:dk2>
        <a:lt2>
          <a:srgbClr val="827F4C"/>
        </a:lt2>
        <a:accent1>
          <a:srgbClr val="7C784E"/>
        </a:accent1>
        <a:accent2>
          <a:srgbClr val="A2A4AC"/>
        </a:accent2>
        <a:accent3>
          <a:srgbClr val="E0DFCE"/>
        </a:accent3>
        <a:accent4>
          <a:srgbClr val="DADADA"/>
        </a:accent4>
        <a:accent5>
          <a:srgbClr val="BFBEB2"/>
        </a:accent5>
        <a:accent6>
          <a:srgbClr val="92949B"/>
        </a:accent6>
        <a:hlink>
          <a:srgbClr val="33CCCC"/>
        </a:hlink>
        <a:folHlink>
          <a:srgbClr val="0099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lance 8">
        <a:dk1>
          <a:srgbClr val="000000"/>
        </a:dk1>
        <a:lt1>
          <a:srgbClr val="DDDDDD"/>
        </a:lt1>
        <a:dk2>
          <a:srgbClr val="000000"/>
        </a:dk2>
        <a:lt2>
          <a:srgbClr val="B8B7D1"/>
        </a:lt2>
        <a:accent1>
          <a:srgbClr val="F1F0F4"/>
        </a:accent1>
        <a:accent2>
          <a:srgbClr val="C1BCFC"/>
        </a:accent2>
        <a:accent3>
          <a:srgbClr val="EBEBEB"/>
        </a:accent3>
        <a:accent4>
          <a:srgbClr val="000000"/>
        </a:accent4>
        <a:accent5>
          <a:srgbClr val="F7F6F8"/>
        </a:accent5>
        <a:accent6>
          <a:srgbClr val="AFAAE4"/>
        </a:accent6>
        <a:hlink>
          <a:srgbClr val="5454C6"/>
        </a:hlink>
        <a:folHlink>
          <a:srgbClr val="6A6F8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lance 9">
        <a:dk1>
          <a:srgbClr val="000000"/>
        </a:dk1>
        <a:lt1>
          <a:srgbClr val="FFFFFF"/>
        </a:lt1>
        <a:dk2>
          <a:srgbClr val="00A29E"/>
        </a:dk2>
        <a:lt2>
          <a:srgbClr val="CBCBCB"/>
        </a:lt2>
        <a:accent1>
          <a:srgbClr val="E5E5FF"/>
        </a:accent1>
        <a:accent2>
          <a:srgbClr val="79CD6B"/>
        </a:accent2>
        <a:accent3>
          <a:srgbClr val="FFFFFF"/>
        </a:accent3>
        <a:accent4>
          <a:srgbClr val="000000"/>
        </a:accent4>
        <a:accent5>
          <a:srgbClr val="F0F0FF"/>
        </a:accent5>
        <a:accent6>
          <a:srgbClr val="6DBA60"/>
        </a:accent6>
        <a:hlink>
          <a:srgbClr val="4477DE"/>
        </a:hlink>
        <a:folHlink>
          <a:srgbClr val="65498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lance 10">
        <a:dk1>
          <a:srgbClr val="000000"/>
        </a:dk1>
        <a:lt1>
          <a:srgbClr val="FFFFFF"/>
        </a:lt1>
        <a:dk2>
          <a:srgbClr val="000000"/>
        </a:dk2>
        <a:lt2>
          <a:srgbClr val="B8B8B8"/>
        </a:lt2>
        <a:accent1>
          <a:srgbClr val="E5E5FF"/>
        </a:accent1>
        <a:accent2>
          <a:srgbClr val="79CD6B"/>
        </a:accent2>
        <a:accent3>
          <a:srgbClr val="FFFFFF"/>
        </a:accent3>
        <a:accent4>
          <a:srgbClr val="000000"/>
        </a:accent4>
        <a:accent5>
          <a:srgbClr val="F0F0FF"/>
        </a:accent5>
        <a:accent6>
          <a:srgbClr val="6DBA60"/>
        </a:accent6>
        <a:hlink>
          <a:srgbClr val="4477DE"/>
        </a:hlink>
        <a:folHlink>
          <a:srgbClr val="65498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971</TotalTime>
  <Words>1423</Words>
  <Application>Microsoft Office PowerPoint</Application>
  <PresentationFormat>Widescreen</PresentationFormat>
  <Paragraphs>216</Paragraphs>
  <Slides>36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36</vt:i4>
      </vt:variant>
    </vt:vector>
  </HeadingPairs>
  <TitlesOfParts>
    <vt:vector size="49" baseType="lpstr">
      <vt:lpstr>Arial</vt:lpstr>
      <vt:lpstr>Calibri</vt:lpstr>
      <vt:lpstr>Cambria Math</vt:lpstr>
      <vt:lpstr>Geneva</vt:lpstr>
      <vt:lpstr>Georgia</vt:lpstr>
      <vt:lpstr>Microsoft Sans Serif</vt:lpstr>
      <vt:lpstr>Times</vt:lpstr>
      <vt:lpstr>Times New Roman</vt:lpstr>
      <vt:lpstr>Wingdings</vt:lpstr>
      <vt:lpstr>Wingdings 2</vt:lpstr>
      <vt:lpstr>Theme3</vt:lpstr>
      <vt:lpstr>Office Theme</vt:lpstr>
      <vt:lpstr>Balance</vt:lpstr>
      <vt:lpstr>Introduction to EEG Processing: Part II</vt:lpstr>
      <vt:lpstr>Matlab Code on Github: https://github.com/ssheldo/EEG_process_talk</vt:lpstr>
      <vt:lpstr>PowerPoint Presentation</vt:lpstr>
      <vt:lpstr>Time-Frequency Analysis</vt:lpstr>
      <vt:lpstr>Think of music…</vt:lpstr>
      <vt:lpstr>PowerPoint Presentation</vt:lpstr>
      <vt:lpstr>PowerPoint Presentation</vt:lpstr>
      <vt:lpstr>Fourier Analysis</vt:lpstr>
      <vt:lpstr>Fourier Analysis</vt:lpstr>
      <vt:lpstr>Phase and the “Imaginary” Component</vt:lpstr>
      <vt:lpstr>Phase and the “Imaginary” Component</vt:lpstr>
      <vt:lpstr>PowerPoint Presentation</vt:lpstr>
      <vt:lpstr>PowerPoint Presentation</vt:lpstr>
      <vt:lpstr>FFT and IFFT examples</vt:lpstr>
      <vt:lpstr>FFT and IFFT examples</vt:lpstr>
      <vt:lpstr>FFT and IFFT examples</vt:lpstr>
      <vt:lpstr>FFT and IFFT examples</vt:lpstr>
      <vt:lpstr>Problem with FFT</vt:lpstr>
      <vt:lpstr>Thank You!</vt:lpstr>
      <vt:lpstr>Fundamental Principle #1</vt:lpstr>
      <vt:lpstr>Analogy: Money</vt:lpstr>
      <vt:lpstr>Time-Frequency Analysis</vt:lpstr>
      <vt:lpstr>What’s the problem with that?</vt:lpstr>
      <vt:lpstr>What would we want?</vt:lpstr>
      <vt:lpstr>What would we want?</vt:lpstr>
      <vt:lpstr>What would we want?</vt:lpstr>
      <vt:lpstr>What is this talk about?</vt:lpstr>
      <vt:lpstr>How to make a Morlet wavelet</vt:lpstr>
      <vt:lpstr>PowerPoint Presentation</vt:lpstr>
      <vt:lpstr>Wavelet  Convolution as a  Bandpass Filter</vt:lpstr>
      <vt:lpstr>PowerPoint Presentation</vt:lpstr>
      <vt:lpstr>PowerPoint Presentation</vt:lpstr>
      <vt:lpstr>Some Basics of Neuroscience</vt:lpstr>
      <vt:lpstr>Some Basics of Neuroscience</vt:lpstr>
      <vt:lpstr>Some Basics of Neuroscience</vt:lpstr>
      <vt:lpstr>Some Basics of Neuroscience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Sarah Sheldon</dc:creator>
  <cp:lastModifiedBy>Sarah Sheldon</cp:lastModifiedBy>
  <cp:revision>65</cp:revision>
  <dcterms:created xsi:type="dcterms:W3CDTF">2019-03-08T03:30:42Z</dcterms:created>
  <dcterms:modified xsi:type="dcterms:W3CDTF">2019-03-17T02:59:01Z</dcterms:modified>
</cp:coreProperties>
</file>